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2" r:id="rId1"/>
    <p:sldMasterId id="2147483826" r:id="rId2"/>
  </p:sldMasterIdLst>
  <p:notesMasterIdLst>
    <p:notesMasterId r:id="rId95"/>
  </p:notesMasterIdLst>
  <p:handoutMasterIdLst>
    <p:handoutMasterId r:id="rId96"/>
  </p:handoutMasterIdLst>
  <p:sldIdLst>
    <p:sldId id="333" r:id="rId3"/>
    <p:sldId id="481" r:id="rId4"/>
    <p:sldId id="482" r:id="rId5"/>
    <p:sldId id="592" r:id="rId6"/>
    <p:sldId id="611" r:id="rId7"/>
    <p:sldId id="613" r:id="rId8"/>
    <p:sldId id="612" r:id="rId9"/>
    <p:sldId id="484" r:id="rId10"/>
    <p:sldId id="483" r:id="rId11"/>
    <p:sldId id="485" r:id="rId12"/>
    <p:sldId id="486" r:id="rId13"/>
    <p:sldId id="487" r:id="rId14"/>
    <p:sldId id="488" r:id="rId15"/>
    <p:sldId id="489" r:id="rId16"/>
    <p:sldId id="490" r:id="rId17"/>
    <p:sldId id="491" r:id="rId18"/>
    <p:sldId id="589" r:id="rId19"/>
    <p:sldId id="493" r:id="rId20"/>
    <p:sldId id="494" r:id="rId21"/>
    <p:sldId id="495" r:id="rId22"/>
    <p:sldId id="496" r:id="rId23"/>
    <p:sldId id="500" r:id="rId24"/>
    <p:sldId id="501" r:id="rId25"/>
    <p:sldId id="502" r:id="rId26"/>
    <p:sldId id="503" r:id="rId27"/>
    <p:sldId id="504" r:id="rId28"/>
    <p:sldId id="506" r:id="rId29"/>
    <p:sldId id="507" r:id="rId30"/>
    <p:sldId id="607" r:id="rId31"/>
    <p:sldId id="621" r:id="rId32"/>
    <p:sldId id="608" r:id="rId33"/>
    <p:sldId id="508" r:id="rId34"/>
    <p:sldId id="509" r:id="rId35"/>
    <p:sldId id="510" r:id="rId36"/>
    <p:sldId id="511" r:id="rId37"/>
    <p:sldId id="512" r:id="rId38"/>
    <p:sldId id="513" r:id="rId39"/>
    <p:sldId id="514" r:id="rId40"/>
    <p:sldId id="515" r:id="rId41"/>
    <p:sldId id="516" r:id="rId42"/>
    <p:sldId id="586" r:id="rId43"/>
    <p:sldId id="587" r:id="rId44"/>
    <p:sldId id="588" r:id="rId45"/>
    <p:sldId id="591" r:id="rId46"/>
    <p:sldId id="517" r:id="rId47"/>
    <p:sldId id="590" r:id="rId48"/>
    <p:sldId id="615" r:id="rId49"/>
    <p:sldId id="519" r:id="rId50"/>
    <p:sldId id="576" r:id="rId51"/>
    <p:sldId id="544" r:id="rId52"/>
    <p:sldId id="545" r:id="rId53"/>
    <p:sldId id="546" r:id="rId54"/>
    <p:sldId id="574" r:id="rId55"/>
    <p:sldId id="521" r:id="rId56"/>
    <p:sldId id="549" r:id="rId57"/>
    <p:sldId id="594" r:id="rId58"/>
    <p:sldId id="593" r:id="rId59"/>
    <p:sldId id="595" r:id="rId60"/>
    <p:sldId id="560" r:id="rId61"/>
    <p:sldId id="610" r:id="rId62"/>
    <p:sldId id="561" r:id="rId63"/>
    <p:sldId id="562" r:id="rId64"/>
    <p:sldId id="563" r:id="rId65"/>
    <p:sldId id="565" r:id="rId66"/>
    <p:sldId id="566" r:id="rId67"/>
    <p:sldId id="570" r:id="rId68"/>
    <p:sldId id="564" r:id="rId69"/>
    <p:sldId id="568" r:id="rId70"/>
    <p:sldId id="572" r:id="rId71"/>
    <p:sldId id="609" r:id="rId72"/>
    <p:sldId id="616" r:id="rId73"/>
    <p:sldId id="614" r:id="rId74"/>
    <p:sldId id="602" r:id="rId75"/>
    <p:sldId id="603" r:id="rId76"/>
    <p:sldId id="605" r:id="rId77"/>
    <p:sldId id="606" r:id="rId78"/>
    <p:sldId id="617" r:id="rId79"/>
    <p:sldId id="599" r:id="rId80"/>
    <p:sldId id="596" r:id="rId81"/>
    <p:sldId id="618" r:id="rId82"/>
    <p:sldId id="598" r:id="rId83"/>
    <p:sldId id="597" r:id="rId84"/>
    <p:sldId id="619" r:id="rId85"/>
    <p:sldId id="620" r:id="rId86"/>
    <p:sldId id="622" r:id="rId87"/>
    <p:sldId id="526" r:id="rId88"/>
    <p:sldId id="480" r:id="rId89"/>
    <p:sldId id="600" r:id="rId90"/>
    <p:sldId id="582" r:id="rId91"/>
    <p:sldId id="556" r:id="rId92"/>
    <p:sldId id="557" r:id="rId93"/>
    <p:sldId id="558" r:id="rId94"/>
  </p:sldIdLst>
  <p:sldSz cx="9144000" cy="5143500" type="screen16x9"/>
  <p:notesSz cx="6858000" cy="9144000"/>
  <p:defaultText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B4009E"/>
    <a:srgbClr val="00188F"/>
    <a:srgbClr val="5D5E5F"/>
    <a:srgbClr val="555555"/>
    <a:srgbClr val="008272"/>
    <a:srgbClr val="0072C6"/>
    <a:srgbClr val="68217A"/>
    <a:srgbClr val="B4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8" autoAdjust="0"/>
    <p:restoredTop sz="89829" autoAdjust="0"/>
  </p:normalViewPr>
  <p:slideViewPr>
    <p:cSldViewPr snapToObjects="1">
      <p:cViewPr varScale="1">
        <p:scale>
          <a:sx n="95" d="100"/>
          <a:sy n="95" d="100"/>
        </p:scale>
        <p:origin x="642" y="66"/>
      </p:cViewPr>
      <p:guideLst>
        <p:guide orient="horz" pos="1620"/>
        <p:guide pos="2880"/>
      </p:guideLst>
    </p:cSldViewPr>
  </p:slid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225379184"/>
        <c:axId val="225379568"/>
      </c:lineChart>
      <c:catAx>
        <c:axId val="225379184"/>
        <c:scaling>
          <c:orientation val="minMax"/>
        </c:scaling>
        <c:delete val="0"/>
        <c:axPos val="b"/>
        <c:majorTickMark val="out"/>
        <c:minorTickMark val="none"/>
        <c:tickLblPos val="nextTo"/>
        <c:crossAx val="225379568"/>
        <c:crosses val="autoZero"/>
        <c:auto val="1"/>
        <c:lblAlgn val="ctr"/>
        <c:lblOffset val="100"/>
        <c:noMultiLvlLbl val="0"/>
      </c:catAx>
      <c:valAx>
        <c:axId val="225379568"/>
        <c:scaling>
          <c:orientation val="minMax"/>
        </c:scaling>
        <c:delete val="1"/>
        <c:axPos val="l"/>
        <c:numFmt formatCode="General" sourceLinked="1"/>
        <c:majorTickMark val="out"/>
        <c:minorTickMark val="none"/>
        <c:tickLblPos val="nextTo"/>
        <c:crossAx val="225379184"/>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GB"/>
        </a:p>
      </dgm:t>
    </dgm:pt>
    <dgm:pt modelId="{9C569022-67DE-4ECE-A658-EE689AF4F1C9}">
      <dgm:prSet custT="1"/>
      <dgm:spPr/>
      <dgm:t>
        <a:bodyPr/>
        <a:lstStyle/>
        <a:p>
          <a:pPr rtl="0"/>
          <a:r>
            <a:rPr lang="en-GB" sz="4400" b="0" dirty="0" smtClean="0">
              <a:latin typeface="+mj-lt"/>
            </a:rPr>
            <a:t>S</a:t>
          </a:r>
          <a:endParaRPr lang="en-GB" sz="4400" b="0" dirty="0">
            <a:latin typeface="+mj-lt"/>
          </a:endParaRPr>
        </a:p>
      </dgm:t>
    </dgm:pt>
    <dgm:pt modelId="{E1281668-BB3B-4731-81ED-D4EAD35FAB98}" type="parTrans" cxnId="{CB6E11D4-1E59-4F77-821A-FCB9D68D7F96}">
      <dgm:prSet/>
      <dgm:spPr/>
      <dgm:t>
        <a:bodyPr/>
        <a:lstStyle/>
        <a:p>
          <a:endParaRPr lang="en-GB" sz="6000" b="0">
            <a:latin typeface="+mj-lt"/>
          </a:endParaRPr>
        </a:p>
      </dgm:t>
    </dgm:pt>
    <dgm:pt modelId="{5AA2FC96-D2AC-45BD-8309-6DADF6354134}" type="sibTrans" cxnId="{CB6E11D4-1E59-4F77-821A-FCB9D68D7F96}">
      <dgm:prSet/>
      <dgm:spPr/>
      <dgm:t>
        <a:bodyPr/>
        <a:lstStyle/>
        <a:p>
          <a:endParaRPr lang="en-GB" sz="6000" b="0">
            <a:latin typeface="+mj-lt"/>
          </a:endParaRPr>
        </a:p>
      </dgm:t>
    </dgm:pt>
    <dgm:pt modelId="{8DEBFC9D-3CE6-4A3E-95E6-265787BDC539}">
      <dgm:prSet custT="1"/>
      <dgm:spPr/>
      <dgm:t>
        <a:bodyPr/>
        <a:lstStyle/>
        <a:p>
          <a:pPr rtl="0"/>
          <a:r>
            <a:rPr lang="en-GB" sz="4400" b="0" dirty="0" smtClean="0">
              <a:latin typeface="+mj-lt"/>
            </a:rPr>
            <a:t>P</a:t>
          </a:r>
          <a:endParaRPr lang="en-GB" sz="4400" b="0" dirty="0">
            <a:latin typeface="+mj-lt"/>
          </a:endParaRPr>
        </a:p>
      </dgm:t>
    </dgm:pt>
    <dgm:pt modelId="{F43BC17D-7491-4BF6-9F59-74095F339A61}" type="parTrans" cxnId="{2604A0C6-3B6A-4D15-9D2D-F9CD5EF37A33}">
      <dgm:prSet/>
      <dgm:spPr/>
      <dgm:t>
        <a:bodyPr/>
        <a:lstStyle/>
        <a:p>
          <a:endParaRPr lang="en-GB" sz="6000" b="0">
            <a:latin typeface="+mj-lt"/>
          </a:endParaRPr>
        </a:p>
      </dgm:t>
    </dgm:pt>
    <dgm:pt modelId="{2C8638FF-1B5B-4A0C-923C-1B89133B2453}" type="sibTrans" cxnId="{2604A0C6-3B6A-4D15-9D2D-F9CD5EF37A33}">
      <dgm:prSet/>
      <dgm:spPr/>
      <dgm:t>
        <a:bodyPr/>
        <a:lstStyle/>
        <a:p>
          <a:endParaRPr lang="en-GB" sz="6000" b="0">
            <a:latin typeface="+mj-lt"/>
          </a:endParaRPr>
        </a:p>
      </dgm:t>
    </dgm:pt>
    <dgm:pt modelId="{E756337C-F7C3-4DBC-8EE0-ADDAE023F5D2}">
      <dgm:prSet custT="1"/>
      <dgm:spPr/>
      <dgm:t>
        <a:bodyPr/>
        <a:lstStyle/>
        <a:p>
          <a:pPr rtl="0"/>
          <a:r>
            <a:rPr lang="en-GB" sz="3200" b="0" dirty="0" smtClean="0">
              <a:latin typeface="+mj-lt"/>
            </a:rPr>
            <a:t>Situation</a:t>
          </a:r>
          <a:endParaRPr lang="en-GB" sz="3200" b="0" dirty="0">
            <a:latin typeface="+mj-lt"/>
          </a:endParaRPr>
        </a:p>
      </dgm:t>
    </dgm:pt>
    <dgm:pt modelId="{CB1C6849-4B28-4133-BA50-779EAACB2A2C}" type="parTrans" cxnId="{540B1A1C-5AEA-4931-BEF2-49FA8B8496B8}">
      <dgm:prSet/>
      <dgm:spPr/>
      <dgm:t>
        <a:bodyPr/>
        <a:lstStyle/>
        <a:p>
          <a:endParaRPr lang="en-GB" sz="6000" b="0">
            <a:latin typeface="+mj-lt"/>
          </a:endParaRPr>
        </a:p>
      </dgm:t>
    </dgm:pt>
    <dgm:pt modelId="{D98C78AD-EACB-4E0B-B249-174BFADAC690}" type="sibTrans" cxnId="{540B1A1C-5AEA-4931-BEF2-49FA8B8496B8}">
      <dgm:prSet/>
      <dgm:spPr/>
      <dgm:t>
        <a:bodyPr/>
        <a:lstStyle/>
        <a:p>
          <a:endParaRPr lang="en-GB" sz="6000" b="0">
            <a:latin typeface="+mj-lt"/>
          </a:endParaRPr>
        </a:p>
      </dgm:t>
    </dgm:pt>
    <dgm:pt modelId="{E7CBF9B2-CD0A-4DF6-A425-54ADAF497CCB}">
      <dgm:prSet custT="1"/>
      <dgm:spPr/>
      <dgm:t>
        <a:bodyPr/>
        <a:lstStyle/>
        <a:p>
          <a:pPr rtl="0"/>
          <a:r>
            <a:rPr lang="en-GB" sz="3200" b="0" dirty="0" smtClean="0">
              <a:latin typeface="+mj-lt"/>
            </a:rPr>
            <a:t>Problem</a:t>
          </a:r>
          <a:endParaRPr lang="en-GB" sz="3200" b="0" dirty="0">
            <a:latin typeface="+mj-lt"/>
          </a:endParaRPr>
        </a:p>
      </dgm:t>
    </dgm:pt>
    <dgm:pt modelId="{E337D98B-430B-4276-A4B3-81EA6B6F6084}" type="parTrans" cxnId="{E2B94CEF-F925-4738-A00F-DC9E4A2961BB}">
      <dgm:prSet/>
      <dgm:spPr/>
      <dgm:t>
        <a:bodyPr/>
        <a:lstStyle/>
        <a:p>
          <a:endParaRPr lang="en-GB" sz="6000" b="0">
            <a:latin typeface="+mj-lt"/>
          </a:endParaRPr>
        </a:p>
      </dgm:t>
    </dgm:pt>
    <dgm:pt modelId="{188C9BDC-9F98-42FC-A499-2067C0DBE4BF}" type="sibTrans" cxnId="{E2B94CEF-F925-4738-A00F-DC9E4A2961BB}">
      <dgm:prSet/>
      <dgm:spPr/>
      <dgm:t>
        <a:bodyPr/>
        <a:lstStyle/>
        <a:p>
          <a:endParaRPr lang="en-GB" sz="6000" b="0">
            <a:latin typeface="+mj-lt"/>
          </a:endParaRPr>
        </a:p>
      </dgm:t>
    </dgm:pt>
    <dgm:pt modelId="{50C8857A-FA85-4D89-B52E-CC870B8311F3}">
      <dgm:prSet custT="1"/>
      <dgm:spPr/>
      <dgm:t>
        <a:bodyPr/>
        <a:lstStyle/>
        <a:p>
          <a:pPr rtl="0"/>
          <a:r>
            <a:rPr lang="en-GB" sz="4400" b="0" dirty="0" smtClean="0">
              <a:latin typeface="+mj-lt"/>
            </a:rPr>
            <a:t>I</a:t>
          </a:r>
          <a:endParaRPr lang="en-GB" sz="4400" b="0" dirty="0">
            <a:latin typeface="+mj-lt"/>
          </a:endParaRPr>
        </a:p>
      </dgm:t>
    </dgm:pt>
    <dgm:pt modelId="{BE3D5CF0-94A0-4DA9-8068-291F0C97D9F8}" type="parTrans" cxnId="{A89D8BB5-2445-45C4-9777-BC2D9B928C14}">
      <dgm:prSet/>
      <dgm:spPr/>
      <dgm:t>
        <a:bodyPr/>
        <a:lstStyle/>
        <a:p>
          <a:endParaRPr lang="en-GB" sz="6000" b="0">
            <a:latin typeface="+mj-lt"/>
          </a:endParaRPr>
        </a:p>
      </dgm:t>
    </dgm:pt>
    <dgm:pt modelId="{4D92B824-3C87-4CCF-8E89-29D203DA092D}" type="sibTrans" cxnId="{A89D8BB5-2445-45C4-9777-BC2D9B928C14}">
      <dgm:prSet/>
      <dgm:spPr/>
      <dgm:t>
        <a:bodyPr/>
        <a:lstStyle/>
        <a:p>
          <a:endParaRPr lang="en-GB" sz="6000" b="0">
            <a:latin typeface="+mj-lt"/>
          </a:endParaRPr>
        </a:p>
      </dgm:t>
    </dgm:pt>
    <dgm:pt modelId="{7D824AA5-587E-4A6E-9A15-77851A77D8DE}">
      <dgm:prSet custT="1"/>
      <dgm:spPr/>
      <dgm:t>
        <a:bodyPr/>
        <a:lstStyle/>
        <a:p>
          <a:pPr rtl="0"/>
          <a:r>
            <a:rPr lang="en-GB" sz="3200" b="0" dirty="0" smtClean="0">
              <a:latin typeface="+mj-lt"/>
            </a:rPr>
            <a:t>Implication</a:t>
          </a:r>
          <a:endParaRPr lang="en-GB" sz="3200" b="0" dirty="0">
            <a:latin typeface="+mj-lt"/>
          </a:endParaRPr>
        </a:p>
      </dgm:t>
    </dgm:pt>
    <dgm:pt modelId="{36FC712F-FA0F-4634-9805-0A546F79F083}" type="parTrans" cxnId="{65AABFBB-12D2-474F-8716-34060FA36ACC}">
      <dgm:prSet/>
      <dgm:spPr/>
      <dgm:t>
        <a:bodyPr/>
        <a:lstStyle/>
        <a:p>
          <a:endParaRPr lang="en-GB" sz="6000" b="0">
            <a:latin typeface="+mj-lt"/>
          </a:endParaRPr>
        </a:p>
      </dgm:t>
    </dgm:pt>
    <dgm:pt modelId="{87CA6513-3EF3-458B-8984-C98AA4D219A1}" type="sibTrans" cxnId="{65AABFBB-12D2-474F-8716-34060FA36ACC}">
      <dgm:prSet/>
      <dgm:spPr/>
      <dgm:t>
        <a:bodyPr/>
        <a:lstStyle/>
        <a:p>
          <a:endParaRPr lang="en-GB" sz="6000" b="0">
            <a:latin typeface="+mj-lt"/>
          </a:endParaRPr>
        </a:p>
      </dgm:t>
    </dgm:pt>
    <dgm:pt modelId="{08F6FB12-3E4E-4989-A282-D306B5A1CC6C}">
      <dgm:prSet custT="1"/>
      <dgm:spPr/>
      <dgm:t>
        <a:bodyPr/>
        <a:lstStyle/>
        <a:p>
          <a:pPr rtl="0"/>
          <a:r>
            <a:rPr lang="en-GB" sz="4400" b="0" dirty="0" smtClean="0">
              <a:latin typeface="+mj-lt"/>
            </a:rPr>
            <a:t>N</a:t>
          </a:r>
          <a:endParaRPr lang="en-GB" sz="4400" b="0" baseline="30000" dirty="0">
            <a:latin typeface="+mj-lt"/>
          </a:endParaRPr>
        </a:p>
      </dgm:t>
    </dgm:pt>
    <dgm:pt modelId="{40159463-3146-44D3-802A-B735B1C25B4E}" type="parTrans" cxnId="{853D19D1-C8EA-4106-B656-B01B2A283F64}">
      <dgm:prSet/>
      <dgm:spPr/>
      <dgm:t>
        <a:bodyPr/>
        <a:lstStyle/>
        <a:p>
          <a:endParaRPr lang="en-GB" sz="6000" b="0">
            <a:latin typeface="+mj-lt"/>
          </a:endParaRPr>
        </a:p>
      </dgm:t>
    </dgm:pt>
    <dgm:pt modelId="{A610436F-FA65-4A2A-8B69-7C79A1FE3D0E}" type="sibTrans" cxnId="{853D19D1-C8EA-4106-B656-B01B2A283F64}">
      <dgm:prSet/>
      <dgm:spPr/>
      <dgm:t>
        <a:bodyPr/>
        <a:lstStyle/>
        <a:p>
          <a:endParaRPr lang="en-GB" sz="6000" b="0">
            <a:latin typeface="+mj-lt"/>
          </a:endParaRPr>
        </a:p>
      </dgm:t>
    </dgm:pt>
    <dgm:pt modelId="{40AAE544-C3AA-4E61-9AFE-DE3BAF4A9A75}">
      <dgm:prSet custT="1"/>
      <dgm:spPr/>
      <dgm:t>
        <a:bodyPr/>
        <a:lstStyle/>
        <a:p>
          <a:pPr rtl="0"/>
          <a:r>
            <a:rPr lang="en-GB" sz="3200" b="0" smtClean="0">
              <a:latin typeface="+mj-lt"/>
            </a:rPr>
            <a:t>Need</a:t>
          </a:r>
          <a:endParaRPr lang="en-GB" sz="3200" b="0" dirty="0">
            <a:latin typeface="+mj-lt"/>
          </a:endParaRPr>
        </a:p>
      </dgm:t>
    </dgm:pt>
    <dgm:pt modelId="{AE131F92-8D69-493A-B19A-850360BD2341}" type="parTrans" cxnId="{8140C06B-DCB1-46A6-8CBA-EBA4C20049E4}">
      <dgm:prSet/>
      <dgm:spPr/>
      <dgm:t>
        <a:bodyPr/>
        <a:lstStyle/>
        <a:p>
          <a:endParaRPr lang="en-GB" sz="6000" b="0">
            <a:latin typeface="+mj-lt"/>
          </a:endParaRPr>
        </a:p>
      </dgm:t>
    </dgm:pt>
    <dgm:pt modelId="{DE34D356-8940-4676-AFAF-9E3749CDD1E2}" type="sibTrans" cxnId="{8140C06B-DCB1-46A6-8CBA-EBA4C20049E4}">
      <dgm:prSet/>
      <dgm:spPr/>
      <dgm:t>
        <a:bodyPr/>
        <a:lstStyle/>
        <a:p>
          <a:endParaRPr lang="en-GB" sz="6000" b="0">
            <a:latin typeface="+mj-lt"/>
          </a:endParaRPr>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t>
        <a:bodyPr/>
        <a:lstStyle/>
        <a:p>
          <a:endParaRPr lang="en-GB"/>
        </a:p>
      </dgm:t>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t>
        <a:bodyPr/>
        <a:lstStyle/>
        <a:p>
          <a:endParaRPr lang="en-GB"/>
        </a:p>
      </dgm:t>
    </dgm:pt>
    <dgm:pt modelId="{1052A931-8BA3-40DE-B6A1-BA31BC6BE7D6}" type="pres">
      <dgm:prSet presAssocID="{8DEBFC9D-3CE6-4A3E-95E6-265787BDC539}" presName="linNode" presStyleCnt="0"/>
      <dgm:spPr/>
      <dgm:t>
        <a:bodyPr/>
        <a:lstStyle/>
        <a:p>
          <a:endParaRPr lang="en-GB"/>
        </a:p>
      </dgm:t>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t>
        <a:bodyPr/>
        <a:lstStyle/>
        <a:p>
          <a:endParaRPr lang="en-GB"/>
        </a:p>
      </dgm:t>
    </dgm:pt>
    <dgm:pt modelId="{C7A45816-E7D5-4193-A75F-7D22A6D4D136}" type="pres">
      <dgm:prSet presAssocID="{50C8857A-FA85-4D89-B52E-CC870B8311F3}" presName="linNode" presStyleCnt="0"/>
      <dgm:spPr/>
      <dgm:t>
        <a:bodyPr/>
        <a:lstStyle/>
        <a:p>
          <a:endParaRPr lang="en-GB"/>
        </a:p>
      </dgm:t>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t>
        <a:bodyPr/>
        <a:lstStyle/>
        <a:p>
          <a:endParaRPr lang="en-GB"/>
        </a:p>
      </dgm:t>
    </dgm:pt>
    <dgm:pt modelId="{253FEB3F-A04E-4697-A3C6-139D512607D3}" type="pres">
      <dgm:prSet presAssocID="{08F6FB12-3E4E-4989-A282-D306B5A1CC6C}" presName="linNode" presStyleCnt="0"/>
      <dgm:spPr/>
      <dgm:t>
        <a:bodyPr/>
        <a:lstStyle/>
        <a:p>
          <a:endParaRPr lang="en-GB"/>
        </a:p>
      </dgm:t>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2604A0C6-3B6A-4D15-9D2D-F9CD5EF37A33}" srcId="{70F4318A-E777-496C-A321-306B9B7E76B4}" destId="{8DEBFC9D-3CE6-4A3E-95E6-265787BDC539}" srcOrd="1" destOrd="0" parTransId="{F43BC17D-7491-4BF6-9F59-74095F339A61}" sibTransId="{2C8638FF-1B5B-4A0C-923C-1B89133B2453}"/>
    <dgm:cxn modelId="{CB6E11D4-1E59-4F77-821A-FCB9D68D7F96}" srcId="{70F4318A-E777-496C-A321-306B9B7E76B4}" destId="{9C569022-67DE-4ECE-A658-EE689AF4F1C9}" srcOrd="0" destOrd="0" parTransId="{E1281668-BB3B-4731-81ED-D4EAD35FAB98}" sibTransId="{5AA2FC96-D2AC-45BD-8309-6DADF6354134}"/>
    <dgm:cxn modelId="{E4312ED8-9F29-4777-BDD2-958D28B97A7A}" type="presOf" srcId="{E7CBF9B2-CD0A-4DF6-A425-54ADAF497CCB}" destId="{FF6B19C8-2B66-4B5F-AD41-13FE9DD73051}" srcOrd="0" destOrd="0" presId="urn:microsoft.com/office/officeart/2005/8/layout/vList5"/>
    <dgm:cxn modelId="{48AF9016-98A3-499B-847E-729B89391F7C}" type="presOf" srcId="{8DEBFC9D-3CE6-4A3E-95E6-265787BDC539}" destId="{93B1A75A-8515-4BD3-B7FD-85C0ADA2B242}" srcOrd="0" destOrd="0" presId="urn:microsoft.com/office/officeart/2005/8/layout/vList5"/>
    <dgm:cxn modelId="{5E541680-B6AB-485F-BE90-5ACF5CE6F453}" type="presOf" srcId="{7D824AA5-587E-4A6E-9A15-77851A77D8DE}" destId="{C7F10A5F-EF74-4450-9405-83E63C6AFED0}" srcOrd="0" destOrd="0" presId="urn:microsoft.com/office/officeart/2005/8/layout/vList5"/>
    <dgm:cxn modelId="{51AD635C-1722-45A5-9D4D-A4354AC294A0}" type="presOf" srcId="{08F6FB12-3E4E-4989-A282-D306B5A1CC6C}" destId="{E34B79A8-2E78-48E9-85A5-AF0588370098}" srcOrd="0" destOrd="0" presId="urn:microsoft.com/office/officeart/2005/8/layout/vList5"/>
    <dgm:cxn modelId="{125CC80E-06B2-4B4A-806F-94BA7F27A49E}" type="presOf" srcId="{40AAE544-C3AA-4E61-9AFE-DE3BAF4A9A75}" destId="{73373EED-2983-43F2-8842-AADEB2ABAB7D}" srcOrd="0" destOrd="0" presId="urn:microsoft.com/office/officeart/2005/8/layout/vList5"/>
    <dgm:cxn modelId="{47AEA49A-3828-4CC2-9251-FCBF6BDB6B3D}" type="presOf" srcId="{9C569022-67DE-4ECE-A658-EE689AF4F1C9}" destId="{0B61F41B-E0A1-4219-807E-63169DFB0B72}" srcOrd="0" destOrd="0" presId="urn:microsoft.com/office/officeart/2005/8/layout/vList5"/>
    <dgm:cxn modelId="{9EBA1F58-A3FA-4936-9419-869301CD2DE6}" type="presOf" srcId="{50C8857A-FA85-4D89-B52E-CC870B8311F3}" destId="{84D87831-76A9-45AA-8973-225A9AEBFFF7}"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853D19D1-C8EA-4106-B656-B01B2A283F64}" srcId="{70F4318A-E777-496C-A321-306B9B7E76B4}" destId="{08F6FB12-3E4E-4989-A282-D306B5A1CC6C}" srcOrd="3" destOrd="0" parTransId="{40159463-3146-44D3-802A-B735B1C25B4E}" sibTransId="{A610436F-FA65-4A2A-8B69-7C79A1FE3D0E}"/>
    <dgm:cxn modelId="{65AABFBB-12D2-474F-8716-34060FA36ACC}" srcId="{50C8857A-FA85-4D89-B52E-CC870B8311F3}" destId="{7D824AA5-587E-4A6E-9A15-77851A77D8DE}" srcOrd="0" destOrd="0" parTransId="{36FC712F-FA0F-4634-9805-0A546F79F083}" sibTransId="{87CA6513-3EF3-458B-8984-C98AA4D219A1}"/>
    <dgm:cxn modelId="{1C2E96D5-154C-43B6-B7EA-10FAA8019BC2}" type="presOf" srcId="{E756337C-F7C3-4DBC-8EE0-ADDAE023F5D2}" destId="{BF92FF8E-F3B8-411D-8E3C-F742E6F4283A}" srcOrd="0" destOrd="0" presId="urn:microsoft.com/office/officeart/2005/8/layout/vList5"/>
    <dgm:cxn modelId="{E2B94CEF-F925-4738-A00F-DC9E4A2961BB}" srcId="{8DEBFC9D-3CE6-4A3E-95E6-265787BDC539}" destId="{E7CBF9B2-CD0A-4DF6-A425-54ADAF497CCB}" srcOrd="0" destOrd="0" parTransId="{E337D98B-430B-4276-A4B3-81EA6B6F6084}" sibTransId="{188C9BDC-9F98-42FC-A499-2067C0DBE4BF}"/>
    <dgm:cxn modelId="{8140C06B-DCB1-46A6-8CBA-EBA4C20049E4}" srcId="{08F6FB12-3E4E-4989-A282-D306B5A1CC6C}" destId="{40AAE544-C3AA-4E61-9AFE-DE3BAF4A9A75}" srcOrd="0" destOrd="0" parTransId="{AE131F92-8D69-493A-B19A-850360BD2341}" sibTransId="{DE34D356-8940-4676-AFAF-9E3749CDD1E2}"/>
    <dgm:cxn modelId="{65429979-26F3-4EFA-8F62-062C931575C7}" type="presOf" srcId="{70F4318A-E777-496C-A321-306B9B7E76B4}" destId="{889FFE82-292A-4856-9A96-8A4B860A568C}"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7ACACC22-CD1B-486A-A208-B8DBC24C1E38}" type="presParOf" srcId="{889FFE82-292A-4856-9A96-8A4B860A568C}" destId="{5C3A3FF8-D2FB-41A0-9CDF-38A6C9CCAE0C}" srcOrd="0" destOrd="0" presId="urn:microsoft.com/office/officeart/2005/8/layout/vList5"/>
    <dgm:cxn modelId="{07E6B30B-BD21-4265-8602-7F37740ECE03}" type="presParOf" srcId="{5C3A3FF8-D2FB-41A0-9CDF-38A6C9CCAE0C}" destId="{0B61F41B-E0A1-4219-807E-63169DFB0B72}" srcOrd="0" destOrd="0" presId="urn:microsoft.com/office/officeart/2005/8/layout/vList5"/>
    <dgm:cxn modelId="{04104149-27B7-4A68-BC27-3989FA1012FE}" type="presParOf" srcId="{5C3A3FF8-D2FB-41A0-9CDF-38A6C9CCAE0C}" destId="{BF92FF8E-F3B8-411D-8E3C-F742E6F4283A}" srcOrd="1" destOrd="0" presId="urn:microsoft.com/office/officeart/2005/8/layout/vList5"/>
    <dgm:cxn modelId="{B10AF258-3836-4D69-8E2F-FB05EA6BF956}" type="presParOf" srcId="{889FFE82-292A-4856-9A96-8A4B860A568C}" destId="{9CC971B5-4A03-463C-8868-7995D6F03E6F}" srcOrd="1" destOrd="0" presId="urn:microsoft.com/office/officeart/2005/8/layout/vList5"/>
    <dgm:cxn modelId="{1685F7C7-D9A8-4007-B53C-42D0E579DFAE}" type="presParOf" srcId="{889FFE82-292A-4856-9A96-8A4B860A568C}" destId="{1052A931-8BA3-40DE-B6A1-BA31BC6BE7D6}" srcOrd="2" destOrd="0" presId="urn:microsoft.com/office/officeart/2005/8/layout/vList5"/>
    <dgm:cxn modelId="{F2392D2F-C5CC-42E3-A749-197A627EE009}" type="presParOf" srcId="{1052A931-8BA3-40DE-B6A1-BA31BC6BE7D6}" destId="{93B1A75A-8515-4BD3-B7FD-85C0ADA2B242}" srcOrd="0" destOrd="0" presId="urn:microsoft.com/office/officeart/2005/8/layout/vList5"/>
    <dgm:cxn modelId="{34D87524-DDE0-4D37-89DD-2129EF52B3E9}" type="presParOf" srcId="{1052A931-8BA3-40DE-B6A1-BA31BC6BE7D6}" destId="{FF6B19C8-2B66-4B5F-AD41-13FE9DD73051}" srcOrd="1" destOrd="0" presId="urn:microsoft.com/office/officeart/2005/8/layout/vList5"/>
    <dgm:cxn modelId="{F21381F2-E5C3-43E7-8F92-494D3DDDD765}" type="presParOf" srcId="{889FFE82-292A-4856-9A96-8A4B860A568C}" destId="{CB3EA0C0-4762-4CAF-9F5F-0B607F056C84}" srcOrd="3" destOrd="0" presId="urn:microsoft.com/office/officeart/2005/8/layout/vList5"/>
    <dgm:cxn modelId="{7C6A1149-D62D-4B97-B033-D2583B20A282}" type="presParOf" srcId="{889FFE82-292A-4856-9A96-8A4B860A568C}" destId="{C7A45816-E7D5-4193-A75F-7D22A6D4D136}" srcOrd="4" destOrd="0" presId="urn:microsoft.com/office/officeart/2005/8/layout/vList5"/>
    <dgm:cxn modelId="{A275CF31-79C0-41AF-ABF8-57A5492A2AC8}" type="presParOf" srcId="{C7A45816-E7D5-4193-A75F-7D22A6D4D136}" destId="{84D87831-76A9-45AA-8973-225A9AEBFFF7}" srcOrd="0" destOrd="0" presId="urn:microsoft.com/office/officeart/2005/8/layout/vList5"/>
    <dgm:cxn modelId="{27C24C14-99DF-4055-BBA6-C4F78B4B3A1F}" type="presParOf" srcId="{C7A45816-E7D5-4193-A75F-7D22A6D4D136}" destId="{C7F10A5F-EF74-4450-9405-83E63C6AFED0}" srcOrd="1" destOrd="0" presId="urn:microsoft.com/office/officeart/2005/8/layout/vList5"/>
    <dgm:cxn modelId="{A6C92608-484C-443E-8E96-42C8A16F0DB1}" type="presParOf" srcId="{889FFE82-292A-4856-9A96-8A4B860A568C}" destId="{56E4BD10-979B-4A40-BB36-54CE4F1A9DB0}" srcOrd="5" destOrd="0" presId="urn:microsoft.com/office/officeart/2005/8/layout/vList5"/>
    <dgm:cxn modelId="{225A4EC5-62D9-48A6-9C62-1EC67DCE48BE}" type="presParOf" srcId="{889FFE82-292A-4856-9A96-8A4B860A568C}" destId="{253FEB3F-A04E-4697-A3C6-139D512607D3}" srcOrd="6" destOrd="0" presId="urn:microsoft.com/office/officeart/2005/8/layout/vList5"/>
    <dgm:cxn modelId="{8170EFE0-D57E-442D-8657-95EFB64CCE48}" type="presParOf" srcId="{253FEB3F-A04E-4697-A3C6-139D512607D3}" destId="{E34B79A8-2E78-48E9-85A5-AF0588370098}" srcOrd="0" destOrd="0" presId="urn:microsoft.com/office/officeart/2005/8/layout/vList5"/>
    <dgm:cxn modelId="{C3B03CC7-E71F-4E83-8261-76428A9A6FA4}"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a:solidFill>
          <a:schemeClr val="bg2"/>
        </a:solidFill>
      </dgm:spPr>
      <dgm:t>
        <a:bodyPr/>
        <a:lstStyle/>
        <a:p>
          <a:pPr rtl="0"/>
          <a:r>
            <a:rPr lang="en-GB" sz="2800" b="0" dirty="0" smtClean="0">
              <a:latin typeface="+mj-lt"/>
            </a:rPr>
            <a:t>F# Basics</a:t>
          </a:r>
          <a:endParaRPr lang="en-GB" sz="2800" b="0" dirty="0">
            <a:latin typeface="+mj-lt"/>
          </a:endParaRPr>
        </a:p>
      </dgm:t>
    </dgm:pt>
    <dgm:pt modelId="{72B855FC-866E-4258-832D-30A37BCBCDE1}" type="parTrans" cxnId="{FFCEE583-B4C0-45A3-A630-63A488554D9F}">
      <dgm:prSet/>
      <dgm:spPr/>
      <dgm:t>
        <a:bodyPr/>
        <a:lstStyle/>
        <a:p>
          <a:endParaRPr lang="en-GB" sz="2800" b="0">
            <a:latin typeface="+mj-lt"/>
          </a:endParaRPr>
        </a:p>
      </dgm:t>
    </dgm:pt>
    <dgm:pt modelId="{6BFF7754-84A9-4A25-AA68-AF749307859A}" type="sibTrans" cxnId="{FFCEE583-B4C0-45A3-A630-63A488554D9F}">
      <dgm:prSet/>
      <dgm:spPr/>
      <dgm:t>
        <a:bodyPr/>
        <a:lstStyle/>
        <a:p>
          <a:endParaRPr lang="en-GB" sz="2800" b="0">
            <a:latin typeface="+mj-lt"/>
          </a:endParaRPr>
        </a:p>
      </dgm:t>
    </dgm:pt>
    <dgm:pt modelId="{4F0A28B8-1F1A-4D80-9BE8-A97084A86C00}">
      <dgm:prSet custT="1"/>
      <dgm:spPr/>
      <dgm:t>
        <a:bodyPr/>
        <a:lstStyle/>
        <a:p>
          <a:pPr rtl="0"/>
          <a:r>
            <a:rPr lang="en-GB" sz="2800" b="0" dirty="0" smtClean="0">
              <a:latin typeface="+mj-lt"/>
            </a:rPr>
            <a:t>F# + Excel</a:t>
          </a:r>
          <a:endParaRPr lang="en-GB" sz="2800" b="0" dirty="0">
            <a:latin typeface="+mj-lt"/>
          </a:endParaRPr>
        </a:p>
      </dgm:t>
    </dgm:pt>
    <dgm:pt modelId="{9ACF159B-AF69-4D41-8AEE-3551DAF2A823}" type="parTrans" cxnId="{D715C37B-47DA-44C5-A82D-1B814A321057}">
      <dgm:prSet/>
      <dgm:spPr/>
      <dgm:t>
        <a:bodyPr/>
        <a:lstStyle/>
        <a:p>
          <a:endParaRPr lang="en-GB" sz="2800" b="0">
            <a:latin typeface="+mj-lt"/>
          </a:endParaRPr>
        </a:p>
      </dgm:t>
    </dgm:pt>
    <dgm:pt modelId="{AA9FB4A7-4460-48D8-BF80-467A5FDBF772}" type="sibTrans" cxnId="{D715C37B-47DA-44C5-A82D-1B814A321057}">
      <dgm:prSet/>
      <dgm:spPr/>
      <dgm:t>
        <a:bodyPr/>
        <a:lstStyle/>
        <a:p>
          <a:endParaRPr lang="en-GB" sz="2800" b="0">
            <a:latin typeface="+mj-lt"/>
          </a:endParaRPr>
        </a:p>
      </dgm:t>
    </dgm:pt>
    <dgm:pt modelId="{480BBCCB-0D11-49A2-ADF6-0426D1B8FD6A}">
      <dgm:prSet custT="1"/>
      <dgm:spPr>
        <a:solidFill>
          <a:schemeClr val="bg2"/>
        </a:solidFill>
      </dgm:spPr>
      <dgm:t>
        <a:bodyPr/>
        <a:lstStyle/>
        <a:p>
          <a:pPr rtl="0"/>
          <a:r>
            <a:rPr lang="en-GB" sz="2800" b="0" dirty="0" smtClean="0">
              <a:latin typeface="+mj-lt"/>
            </a:rPr>
            <a:t>F# for </a:t>
          </a:r>
          <a:r>
            <a:rPr lang="en-GB" sz="2800" b="0" dirty="0" smtClean="0">
              <a:latin typeface="+mj-lt"/>
            </a:rPr>
            <a:t>DSLs</a:t>
          </a:r>
          <a:endParaRPr lang="en-GB" sz="2800" b="0" dirty="0">
            <a:latin typeface="+mj-lt"/>
          </a:endParaRPr>
        </a:p>
      </dgm:t>
    </dgm:pt>
    <dgm:pt modelId="{3A665638-7CAC-47CC-AA4B-AAE34CBE8E78}" type="parTrans" cxnId="{EB3D17D2-BE45-4EB3-A73A-FC2A0E5E4515}">
      <dgm:prSet/>
      <dgm:spPr/>
      <dgm:t>
        <a:bodyPr/>
        <a:lstStyle/>
        <a:p>
          <a:endParaRPr lang="en-GB" sz="2800" b="0">
            <a:latin typeface="+mj-lt"/>
          </a:endParaRPr>
        </a:p>
      </dgm:t>
    </dgm:pt>
    <dgm:pt modelId="{4956E477-69D6-4D09-95A0-489728CE7589}" type="sibTrans" cxnId="{EB3D17D2-BE45-4EB3-A73A-FC2A0E5E4515}">
      <dgm:prSet/>
      <dgm:spPr/>
      <dgm:t>
        <a:bodyPr/>
        <a:lstStyle/>
        <a:p>
          <a:endParaRPr lang="en-GB" sz="2800" b="0">
            <a:latin typeface="+mj-lt"/>
          </a:endParaRPr>
        </a:p>
      </dgm:t>
    </dgm:pt>
    <dgm:pt modelId="{9CF568F0-5BE9-4CA8-B6C3-4B4C7AFEE50E}">
      <dgm:prSet custT="1"/>
      <dgm:spPr/>
      <dgm:t>
        <a:bodyPr/>
        <a:lstStyle/>
        <a:p>
          <a:pPr rtl="0"/>
          <a:r>
            <a:rPr lang="en-GB" sz="2800" b="0" baseline="0" dirty="0" smtClean="0">
              <a:latin typeface="+mj-lt"/>
            </a:rPr>
            <a:t>F# for GPUs</a:t>
          </a:r>
          <a:endParaRPr lang="en-GB" sz="2800" b="0" dirty="0">
            <a:latin typeface="+mj-lt"/>
          </a:endParaRPr>
        </a:p>
      </dgm:t>
    </dgm:pt>
    <dgm:pt modelId="{F41D042C-B088-489B-B1F7-4AD03B03C73A}" type="parTrans" cxnId="{9EE155B5-CD82-4780-8766-8553DC87CCC4}">
      <dgm:prSet/>
      <dgm:spPr/>
      <dgm:t>
        <a:bodyPr/>
        <a:lstStyle/>
        <a:p>
          <a:endParaRPr lang="en-GB" sz="2800"/>
        </a:p>
      </dgm:t>
    </dgm:pt>
    <dgm:pt modelId="{42D98DE4-578C-4F9E-AA25-44A9877E8FEA}" type="sibTrans" cxnId="{9EE155B5-CD82-4780-8766-8553DC87CCC4}">
      <dgm:prSet/>
      <dgm:spPr/>
      <dgm:t>
        <a:bodyPr/>
        <a:lstStyle/>
        <a:p>
          <a:endParaRPr lang="en-GB" sz="2800"/>
        </a:p>
      </dgm:t>
    </dgm:pt>
    <dgm:pt modelId="{A4661360-F828-43C9-A256-E9034F2C2550}">
      <dgm:prSet custT="1"/>
      <dgm:spPr>
        <a:solidFill>
          <a:schemeClr val="bg2"/>
        </a:solidFill>
      </dgm:spPr>
      <dgm:t>
        <a:bodyPr/>
        <a:lstStyle/>
        <a:p>
          <a:pPr rtl="0"/>
          <a:r>
            <a:rPr lang="en-GB" sz="2800" b="0" dirty="0" smtClean="0">
              <a:latin typeface="+mj-lt"/>
            </a:rPr>
            <a:t>F# for Pricing</a:t>
          </a:r>
          <a:endParaRPr lang="en-GB" sz="2800" b="0" dirty="0">
            <a:latin typeface="+mj-lt"/>
          </a:endParaRPr>
        </a:p>
      </dgm:t>
    </dgm:pt>
    <dgm:pt modelId="{3A445813-3A39-4F37-986B-1A740B3C211A}" type="parTrans" cxnId="{83F0EE17-6CF1-430E-B7E1-4306E0424C3A}">
      <dgm:prSet/>
      <dgm:spPr/>
      <dgm:t>
        <a:bodyPr/>
        <a:lstStyle/>
        <a:p>
          <a:endParaRPr lang="en-GB" sz="2800"/>
        </a:p>
      </dgm:t>
    </dgm:pt>
    <dgm:pt modelId="{643C0E40-D8E0-4608-AD8C-5A1331453068}" type="sibTrans" cxnId="{83F0EE17-6CF1-430E-B7E1-4306E0424C3A}">
      <dgm:prSet/>
      <dgm:spPr/>
      <dgm:t>
        <a:bodyPr/>
        <a:lstStyle/>
        <a:p>
          <a:endParaRPr lang="en-GB" sz="2800"/>
        </a:p>
      </dgm:t>
    </dgm:pt>
    <dgm:pt modelId="{CE12A5F0-51E9-4188-936B-C22A5D76B0C8}">
      <dgm:prSet custT="1"/>
      <dgm:spPr>
        <a:solidFill>
          <a:schemeClr val="bg2"/>
        </a:solidFill>
      </dgm:spPr>
      <dgm:t>
        <a:bodyPr/>
        <a:lstStyle/>
        <a:p>
          <a:pPr rtl="0"/>
          <a:r>
            <a:rPr lang="en-GB" sz="2800" b="0" dirty="0" smtClean="0">
              <a:latin typeface="+mj-lt"/>
            </a:rPr>
            <a:t>F# + R</a:t>
          </a:r>
          <a:endParaRPr lang="en-GB" sz="2800" b="0" dirty="0">
            <a:latin typeface="+mj-lt"/>
          </a:endParaRPr>
        </a:p>
      </dgm:t>
    </dgm:pt>
    <dgm:pt modelId="{5BE01557-18F1-496C-B492-7CF7DD160E43}" type="parTrans" cxnId="{B031F830-7CF3-426F-994B-8940AB83B489}">
      <dgm:prSet/>
      <dgm:spPr/>
      <dgm:t>
        <a:bodyPr/>
        <a:lstStyle/>
        <a:p>
          <a:endParaRPr lang="en-GB" sz="2800"/>
        </a:p>
      </dgm:t>
    </dgm:pt>
    <dgm:pt modelId="{796F2D04-5431-410C-962F-D2BB1CD59920}" type="sibTrans" cxnId="{B031F830-7CF3-426F-994B-8940AB83B489}">
      <dgm:prSet/>
      <dgm:spPr/>
      <dgm:t>
        <a:bodyPr/>
        <a:lstStyle/>
        <a:p>
          <a:endParaRPr lang="en-GB" sz="2800"/>
        </a:p>
      </dgm:t>
    </dgm:pt>
    <dgm:pt modelId="{C28BD1D3-73FD-45AC-9DD9-34250D73D7A8}">
      <dgm:prSet custT="1"/>
      <dgm:spPr>
        <a:solidFill>
          <a:schemeClr val="bg2"/>
        </a:solidFill>
      </dgm:spPr>
      <dgm:t>
        <a:bodyPr/>
        <a:lstStyle/>
        <a:p>
          <a:pPr rtl="0"/>
          <a:r>
            <a:rPr lang="en-GB" sz="2800" b="0" smtClean="0">
              <a:latin typeface="+mj-lt"/>
            </a:rPr>
            <a:t>F</a:t>
          </a:r>
          <a:r>
            <a:rPr lang="en-GB" sz="2800" b="0" dirty="0" smtClean="0">
              <a:latin typeface="+mj-lt"/>
            </a:rPr>
            <a:t># for Data Science</a:t>
          </a:r>
          <a:endParaRPr lang="en-GB" sz="2800" b="0" dirty="0">
            <a:latin typeface="+mj-lt"/>
          </a:endParaRPr>
        </a:p>
      </dgm:t>
    </dgm:pt>
    <dgm:pt modelId="{88FB5A05-08C6-427F-B6B3-3C69EA04BBCF}" type="parTrans" cxnId="{12610869-A354-46A2-ACE5-771B3917A9CA}">
      <dgm:prSet/>
      <dgm:spPr/>
      <dgm:t>
        <a:bodyPr/>
        <a:lstStyle/>
        <a:p>
          <a:endParaRPr lang="en-GB" sz="2000"/>
        </a:p>
      </dgm:t>
    </dgm:pt>
    <dgm:pt modelId="{0077A640-1A82-475A-84BB-2DE56F9168DC}" type="sibTrans" cxnId="{12610869-A354-46A2-ACE5-771B3917A9CA}">
      <dgm:prSet/>
      <dgm:spPr/>
      <dgm:t>
        <a:bodyPr/>
        <a:lstStyle/>
        <a:p>
          <a:endParaRPr lang="en-GB" sz="20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D715C37B-47DA-44C5-A82D-1B814A321057}" srcId="{5997C62F-5E7C-4475-ABF9-3701BF1F545C}" destId="{4F0A28B8-1F1A-4D80-9BE8-A97084A86C00}" srcOrd="3" destOrd="0" parTransId="{9ACF159B-AF69-4D41-8AEE-3551DAF2A823}" sibTransId="{AA9FB4A7-4460-48D8-BF80-467A5FDBF772}"/>
    <dgm:cxn modelId="{F70A993D-4271-4D65-8799-D615B7B6001A}" type="presOf" srcId="{5997C62F-5E7C-4475-ABF9-3701BF1F545C}" destId="{52A4FD40-540C-4BE8-8FDE-D96AA35A7D10}" srcOrd="0" destOrd="0" presId="urn:microsoft.com/office/officeart/2005/8/layout/default"/>
    <dgm:cxn modelId="{CCF66904-1DB5-4CCE-936D-D4A49C722FBE}" type="presOf" srcId="{9CF568F0-5BE9-4CA8-B6C3-4B4C7AFEE50E}" destId="{5ADF61FE-FF80-45AA-A9CE-E34B60324B42}" srcOrd="0" destOrd="0" presId="urn:microsoft.com/office/officeart/2005/8/layout/default"/>
    <dgm:cxn modelId="{12610869-A354-46A2-ACE5-771B3917A9CA}" srcId="{5997C62F-5E7C-4475-ABF9-3701BF1F545C}" destId="{C28BD1D3-73FD-45AC-9DD9-34250D73D7A8}" srcOrd="1" destOrd="0" parTransId="{88FB5A05-08C6-427F-B6B3-3C69EA04BBCF}" sibTransId="{0077A640-1A82-475A-84BB-2DE56F9168DC}"/>
    <dgm:cxn modelId="{80382A84-C1BB-470B-AC92-149D3A43E265}" type="presOf" srcId="{98560FE6-8497-40FE-BB96-19DF5575BF5C}" destId="{06DCBB91-7B26-4835-B33A-CA07C186EB0F}" srcOrd="0" destOrd="0" presId="urn:microsoft.com/office/officeart/2005/8/layout/default"/>
    <dgm:cxn modelId="{9EE155B5-CD82-4780-8766-8553DC87CCC4}" srcId="{5997C62F-5E7C-4475-ABF9-3701BF1F545C}" destId="{9CF568F0-5BE9-4CA8-B6C3-4B4C7AFEE50E}" srcOrd="2" destOrd="0" parTransId="{F41D042C-B088-489B-B1F7-4AD03B03C73A}" sibTransId="{42D98DE4-578C-4F9E-AA25-44A9877E8FEA}"/>
    <dgm:cxn modelId="{21EAB79F-F5F8-4909-A89C-92C9E0ADC71B}" type="presOf" srcId="{480BBCCB-0D11-49A2-ADF6-0426D1B8FD6A}" destId="{BCE7658B-2374-4A6C-9925-B2C56248DCAA}" srcOrd="0" destOrd="0" presId="urn:microsoft.com/office/officeart/2005/8/layout/default"/>
    <dgm:cxn modelId="{5B9BF74B-8234-41FF-8CA7-F9E667847E04}" type="presOf" srcId="{C28BD1D3-73FD-45AC-9DD9-34250D73D7A8}" destId="{E0E71C54-F2D1-4C91-8C80-6B09BF84E94B}" srcOrd="0" destOrd="0" presId="urn:microsoft.com/office/officeart/2005/8/layout/default"/>
    <dgm:cxn modelId="{121198DF-36F6-468B-9268-8126FD93F7BD}" type="presOf" srcId="{CE12A5F0-51E9-4188-936B-C22A5D76B0C8}" destId="{D3652699-7A9F-4E10-8F28-EB1B4316ACCE}"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BAB8BD73-6BC4-4D4D-B408-704CB346BEA0}" type="presOf" srcId="{A4661360-F828-43C9-A256-E9034F2C2550}" destId="{9F535F91-926F-4CD9-9E50-DD6024FF90E6}" srcOrd="0" destOrd="0" presId="urn:microsoft.com/office/officeart/2005/8/layout/default"/>
    <dgm:cxn modelId="{EB3D17D2-BE45-4EB3-A73A-FC2A0E5E4515}" srcId="{5997C62F-5E7C-4475-ABF9-3701BF1F545C}" destId="{480BBCCB-0D11-49A2-ADF6-0426D1B8FD6A}" srcOrd="5" destOrd="0" parTransId="{3A665638-7CAC-47CC-AA4B-AAE34CBE8E78}" sibTransId="{4956E477-69D6-4D09-95A0-489728CE7589}"/>
    <dgm:cxn modelId="{83F0EE17-6CF1-430E-B7E1-4306E0424C3A}" srcId="{5997C62F-5E7C-4475-ABF9-3701BF1F545C}" destId="{A4661360-F828-43C9-A256-E9034F2C2550}" srcOrd="4" destOrd="0" parTransId="{3A445813-3A39-4F37-986B-1A740B3C211A}" sibTransId="{643C0E40-D8E0-4608-AD8C-5A1331453068}"/>
    <dgm:cxn modelId="{34B1F293-5789-4F3E-9C42-A7DC3B4C83AA}" type="presOf" srcId="{4F0A28B8-1F1A-4D80-9BE8-A97084A86C00}" destId="{18B03463-1FBD-4DF5-8CA0-D3CB9BDC0293}"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52C9B2B3-FF18-4F97-B60F-58AC421332D7}" type="presParOf" srcId="{52A4FD40-540C-4BE8-8FDE-D96AA35A7D10}" destId="{06DCBB91-7B26-4835-B33A-CA07C186EB0F}" srcOrd="0" destOrd="0" presId="urn:microsoft.com/office/officeart/2005/8/layout/default"/>
    <dgm:cxn modelId="{01EC6C33-B319-427D-9FED-5B3D6CC6BFBC}" type="presParOf" srcId="{52A4FD40-540C-4BE8-8FDE-D96AA35A7D10}" destId="{093FD4D1-2775-4A3E-AC72-EB598E32E147}" srcOrd="1" destOrd="0" presId="urn:microsoft.com/office/officeart/2005/8/layout/default"/>
    <dgm:cxn modelId="{3A8D2CA5-ABFF-436A-913E-C427CE428BE8}" type="presParOf" srcId="{52A4FD40-540C-4BE8-8FDE-D96AA35A7D10}" destId="{E0E71C54-F2D1-4C91-8C80-6B09BF84E94B}" srcOrd="2" destOrd="0" presId="urn:microsoft.com/office/officeart/2005/8/layout/default"/>
    <dgm:cxn modelId="{5014B030-88BB-401F-9557-E0447E0B6D51}" type="presParOf" srcId="{52A4FD40-540C-4BE8-8FDE-D96AA35A7D10}" destId="{E78BBC4B-316A-4A08-BFFB-73C51016128A}" srcOrd="3" destOrd="0" presId="urn:microsoft.com/office/officeart/2005/8/layout/default"/>
    <dgm:cxn modelId="{14769861-4301-4530-AD40-305D9F8051C1}" type="presParOf" srcId="{52A4FD40-540C-4BE8-8FDE-D96AA35A7D10}" destId="{5ADF61FE-FF80-45AA-A9CE-E34B60324B42}" srcOrd="4" destOrd="0" presId="urn:microsoft.com/office/officeart/2005/8/layout/default"/>
    <dgm:cxn modelId="{172FB4F0-59DB-4769-8630-695DBD883595}" type="presParOf" srcId="{52A4FD40-540C-4BE8-8FDE-D96AA35A7D10}" destId="{F457AE65-E4FF-4C48-915D-16FFBAB09FE3}" srcOrd="5" destOrd="0" presId="urn:microsoft.com/office/officeart/2005/8/layout/default"/>
    <dgm:cxn modelId="{49A7BB08-B25D-49FC-A29B-9D523E818305}" type="presParOf" srcId="{52A4FD40-540C-4BE8-8FDE-D96AA35A7D10}" destId="{18B03463-1FBD-4DF5-8CA0-D3CB9BDC0293}" srcOrd="6" destOrd="0" presId="urn:microsoft.com/office/officeart/2005/8/layout/default"/>
    <dgm:cxn modelId="{5873BEE0-6155-4212-B988-C77041D935D9}" type="presParOf" srcId="{52A4FD40-540C-4BE8-8FDE-D96AA35A7D10}" destId="{7BE245B1-DFD0-48DB-BF62-C9DB09716608}" srcOrd="7" destOrd="0" presId="urn:microsoft.com/office/officeart/2005/8/layout/default"/>
    <dgm:cxn modelId="{07CCEB2F-AD43-43CB-8D45-928FEAEEA1FF}" type="presParOf" srcId="{52A4FD40-540C-4BE8-8FDE-D96AA35A7D10}" destId="{9F535F91-926F-4CD9-9E50-DD6024FF90E6}" srcOrd="8" destOrd="0" presId="urn:microsoft.com/office/officeart/2005/8/layout/default"/>
    <dgm:cxn modelId="{87925AD2-BD40-4490-B73F-E9117ACAB98D}" type="presParOf" srcId="{52A4FD40-540C-4BE8-8FDE-D96AA35A7D10}" destId="{D4217C49-710B-4040-BD9D-E3996AEE299E}" srcOrd="9" destOrd="0" presId="urn:microsoft.com/office/officeart/2005/8/layout/default"/>
    <dgm:cxn modelId="{52602D91-2882-48F8-BEE7-2A4A21E76A30}" type="presParOf" srcId="{52A4FD40-540C-4BE8-8FDE-D96AA35A7D10}" destId="{BCE7658B-2374-4A6C-9925-B2C56248DCAA}" srcOrd="10" destOrd="0" presId="urn:microsoft.com/office/officeart/2005/8/layout/default"/>
    <dgm:cxn modelId="{54273134-D17E-4095-8518-8E66137F61F1}" type="presParOf" srcId="{52A4FD40-540C-4BE8-8FDE-D96AA35A7D10}" destId="{92B533C0-C227-458D-A105-6EECA8C9545E}" srcOrd="11" destOrd="0" presId="urn:microsoft.com/office/officeart/2005/8/layout/default"/>
    <dgm:cxn modelId="{8D5A587D-F523-42DA-8737-C1BDF93B1736}"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2800" dirty="0" smtClean="0"/>
            <a:t>The safe choice for functional-first</a:t>
          </a:r>
          <a:endParaRPr lang="en-US" sz="28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2800" b="0" dirty="0" smtClean="0"/>
            <a:t>Unbeatable, practical, scalable </a:t>
          </a:r>
          <a:r>
            <a:rPr lang="en-GB" sz="2800" b="0" dirty="0" smtClean="0"/>
            <a:t>data integration</a:t>
          </a:r>
          <a:endParaRPr lang="en-US" sz="28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2800" b="0" dirty="0" smtClean="0"/>
            <a:t>Tooling for Windows, Linux, OSX, Android, iOS and more</a:t>
          </a:r>
          <a:endParaRPr lang="en-US" sz="28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2800" b="0" dirty="0" smtClean="0">
              <a:latin typeface="+mn-lt"/>
            </a:rPr>
            <a:t>Open, cross-platform, strongly typed, efficient, rock-solid stable</a:t>
          </a:r>
          <a:endParaRPr lang="en-US" sz="28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42B519C7-259D-482C-B675-0F01C686F59B}"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02D97C36-FE11-4D10-8ADD-448573910187}" type="presOf" srcId="{8379D34F-D2EB-44C7-A6BA-B404EF2D892C}" destId="{BE121AA7-A037-43CD-8CC7-33C1B387C247}" srcOrd="1" destOrd="0" presId="urn:microsoft.com/office/officeart/2005/8/layout/matrix1"/>
    <dgm:cxn modelId="{29C847A6-8ED1-4FCB-B2C1-3C004839236D}" type="presOf" srcId="{A6B25E8E-3AD5-476E-AE79-19EE4887E230}" destId="{62CD59B7-0D31-4CEC-A61C-C239FA1C3946}" srcOrd="0" destOrd="0" presId="urn:microsoft.com/office/officeart/2005/8/layout/matrix1"/>
    <dgm:cxn modelId="{84892707-0C91-4860-B7C1-6F4F47E2E967}" type="presOf" srcId="{B6DA48CD-B6A1-40DF-B1B2-298D0352C4AA}" destId="{31D08910-A6AB-452C-B3EB-93BCBD6544C8}" srcOrd="1" destOrd="0" presId="urn:microsoft.com/office/officeart/2005/8/layout/matrix1"/>
    <dgm:cxn modelId="{A258497E-ECFB-4C22-8252-8112A82B51D5}" type="presOf" srcId="{B6DA48CD-B6A1-40DF-B1B2-298D0352C4AA}" destId="{51DBD211-C134-41AD-AD57-176244304372}"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B575CFC-1763-4CDB-869E-A27A1E55CE15}" type="presOf" srcId="{0027F459-B446-46B1-8201-A37991051222}" destId="{504ADB60-2DEB-48D0-8123-CA7933E4971B}" srcOrd="0" destOrd="0" presId="urn:microsoft.com/office/officeart/2005/8/layout/matrix1"/>
    <dgm:cxn modelId="{D2D14DAB-1544-47C6-9798-57BC9CBD1B98}" type="presOf" srcId="{9F290243-9586-4FD8-9268-FFC159A95363}" destId="{A2BDDE09-967E-4575-B702-D3388ABBADC8}"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8E9DB0CE-1637-4AA0-975B-BA859DDEBCEE}" type="presOf" srcId="{0027F459-B446-46B1-8201-A37991051222}" destId="{3BF692F9-897A-4426-BC45-0235699D63BA}" srcOrd="1" destOrd="0" presId="urn:microsoft.com/office/officeart/2005/8/layout/matrix1"/>
    <dgm:cxn modelId="{48DCABCC-9DD7-488F-8A2E-2A88D8BE32F0}" srcId="{A6B25E8E-3AD5-476E-AE79-19EE4887E230}" destId="{8379D34F-D2EB-44C7-A6BA-B404EF2D892C}" srcOrd="2" destOrd="0" parTransId="{784C2F39-8EE2-4C1A-8502-BA28A769CF6F}" sibTransId="{565F2C0E-B1E4-41FA-8DCE-D03CDE3DB36D}"/>
    <dgm:cxn modelId="{288A34A9-62D3-4980-A7AD-AAD2E5FD6843}" type="presOf" srcId="{7D6988BB-C65B-4E09-813B-7747FFB5A8A2}" destId="{06F7728C-5299-4235-8017-DBD5BC2DB36C}" srcOrd="0" destOrd="0" presId="urn:microsoft.com/office/officeart/2005/8/layout/matrix1"/>
    <dgm:cxn modelId="{9871095A-A13D-4C93-83CB-130947A3ECAD}" type="presOf" srcId="{8379D34F-D2EB-44C7-A6BA-B404EF2D892C}" destId="{6341D0F4-C184-47C1-B6FD-93C52A30A16E}" srcOrd="0" destOrd="0" presId="urn:microsoft.com/office/officeart/2005/8/layout/matrix1"/>
    <dgm:cxn modelId="{2B94A883-4C0F-4856-AFD4-EC5E1787F0E7}" type="presParOf" srcId="{A2BDDE09-967E-4575-B702-D3388ABBADC8}" destId="{C75D8A5F-F48F-4013-9E99-B76AF4C4D7AF}" srcOrd="0" destOrd="0" presId="urn:microsoft.com/office/officeart/2005/8/layout/matrix1"/>
    <dgm:cxn modelId="{AD49E2C4-2F38-41CE-BDA3-A835925A9426}" type="presParOf" srcId="{C75D8A5F-F48F-4013-9E99-B76AF4C4D7AF}" destId="{504ADB60-2DEB-48D0-8123-CA7933E4971B}" srcOrd="0" destOrd="0" presId="urn:microsoft.com/office/officeart/2005/8/layout/matrix1"/>
    <dgm:cxn modelId="{FC40BAD4-A33B-4433-82CD-18F0AAA3F0A3}" type="presParOf" srcId="{C75D8A5F-F48F-4013-9E99-B76AF4C4D7AF}" destId="{3BF692F9-897A-4426-BC45-0235699D63BA}" srcOrd="1" destOrd="0" presId="urn:microsoft.com/office/officeart/2005/8/layout/matrix1"/>
    <dgm:cxn modelId="{21634A12-C8EB-4406-9BDC-F69A08AED586}" type="presParOf" srcId="{C75D8A5F-F48F-4013-9E99-B76AF4C4D7AF}" destId="{51DBD211-C134-41AD-AD57-176244304372}" srcOrd="2" destOrd="0" presId="urn:microsoft.com/office/officeart/2005/8/layout/matrix1"/>
    <dgm:cxn modelId="{09FA18AF-4704-42A0-B2C8-CB4A96F2BB75}" type="presParOf" srcId="{C75D8A5F-F48F-4013-9E99-B76AF4C4D7AF}" destId="{31D08910-A6AB-452C-B3EB-93BCBD6544C8}" srcOrd="3" destOrd="0" presId="urn:microsoft.com/office/officeart/2005/8/layout/matrix1"/>
    <dgm:cxn modelId="{26DA1E6A-9624-4E27-8A60-7E7338C28D45}" type="presParOf" srcId="{C75D8A5F-F48F-4013-9E99-B76AF4C4D7AF}" destId="{6341D0F4-C184-47C1-B6FD-93C52A30A16E}" srcOrd="4" destOrd="0" presId="urn:microsoft.com/office/officeart/2005/8/layout/matrix1"/>
    <dgm:cxn modelId="{84429DC5-E2E2-45F5-AE77-FE69B2B0CC79}" type="presParOf" srcId="{C75D8A5F-F48F-4013-9E99-B76AF4C4D7AF}" destId="{BE121AA7-A037-43CD-8CC7-33C1B387C247}" srcOrd="5" destOrd="0" presId="urn:microsoft.com/office/officeart/2005/8/layout/matrix1"/>
    <dgm:cxn modelId="{8C6EC391-CE51-4876-956E-0A8E7B16D863}" type="presParOf" srcId="{C75D8A5F-F48F-4013-9E99-B76AF4C4D7AF}" destId="{06F7728C-5299-4235-8017-DBD5BC2DB36C}" srcOrd="6" destOrd="0" presId="urn:microsoft.com/office/officeart/2005/8/layout/matrix1"/>
    <dgm:cxn modelId="{77264F89-E00B-4D40-9168-A484A0B32768}" type="presParOf" srcId="{C75D8A5F-F48F-4013-9E99-B76AF4C4D7AF}" destId="{ECFA074D-691D-42C6-A6A7-C04D755BBC44}" srcOrd="7" destOrd="0" presId="urn:microsoft.com/office/officeart/2005/8/layout/matrix1"/>
    <dgm:cxn modelId="{18F06963-729A-4CF5-873A-8E7272ED0301}"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200" b="0" dirty="0" smtClean="0">
              <a:latin typeface="+mj-lt"/>
            </a:rPr>
            <a:t>“I lead a team developing…”</a:t>
          </a:r>
          <a:endParaRPr lang="en-GB" sz="3200" b="0" dirty="0">
            <a:latin typeface="+mj-lt"/>
          </a:endParaRPr>
        </a:p>
      </dgm:t>
    </dgm:pt>
    <dgm:pt modelId="{4BB5B83E-5B8F-406F-A3D3-2B0C64F00D30}" type="parTrans" cxnId="{D6565A9E-3F5F-4ECD-B848-783278887B89}">
      <dgm:prSet/>
      <dgm:spPr/>
      <dgm:t>
        <a:bodyPr/>
        <a:lstStyle/>
        <a:p>
          <a:endParaRPr lang="en-GB" sz="3600" b="0"/>
        </a:p>
      </dgm:t>
    </dgm:pt>
    <dgm:pt modelId="{01C42DC7-2922-4CEF-9534-4FE73B7FDC12}" type="sibTrans" cxnId="{D6565A9E-3F5F-4ECD-B848-783278887B89}">
      <dgm:prSet/>
      <dgm:spPr/>
      <dgm:t>
        <a:bodyPr/>
        <a:lstStyle/>
        <a:p>
          <a:endParaRPr lang="en-GB" sz="3600" b="0"/>
        </a:p>
      </dgm:t>
    </dgm:pt>
    <dgm:pt modelId="{0AC4619F-E89E-4E2E-8371-7F4D6D82FB8F}">
      <dgm:prSet phldrT="[Text]" custT="1"/>
      <dgm:spPr/>
      <dgm:t>
        <a:bodyPr/>
        <a:lstStyle/>
        <a:p>
          <a:r>
            <a:rPr lang="en-GB" sz="2400" b="0" dirty="0" smtClean="0">
              <a:latin typeface="+mj-lt"/>
            </a:rPr>
            <a:t>Data Processing Pipelines</a:t>
          </a:r>
          <a:endParaRPr lang="en-GB" sz="1800" b="0" dirty="0">
            <a:latin typeface="+mj-lt"/>
          </a:endParaRPr>
        </a:p>
      </dgm:t>
    </dgm:pt>
    <dgm:pt modelId="{4D979024-E543-4BCA-B063-E02AADB86185}" type="parTrans" cxnId="{C77E1A6A-550F-48EC-A447-B496B4464F0D}">
      <dgm:prSet/>
      <dgm:spPr/>
      <dgm:t>
        <a:bodyPr/>
        <a:lstStyle/>
        <a:p>
          <a:endParaRPr lang="en-GB" sz="3600" b="0"/>
        </a:p>
      </dgm:t>
    </dgm:pt>
    <dgm:pt modelId="{428D89C5-5AAF-4269-8B11-A76DDB065351}" type="sibTrans" cxnId="{C77E1A6A-550F-48EC-A447-B496B4464F0D}">
      <dgm:prSet/>
      <dgm:spPr/>
      <dgm:t>
        <a:bodyPr/>
        <a:lstStyle/>
        <a:p>
          <a:endParaRPr lang="en-GB" sz="3600" b="0"/>
        </a:p>
      </dgm:t>
    </dgm:pt>
    <dgm:pt modelId="{93F7607A-E2F1-4F42-AA9E-CE2E3D5DD6E9}">
      <dgm:prSet phldrT="[Text]" custT="1"/>
      <dgm:spPr/>
      <dgm:t>
        <a:bodyPr/>
        <a:lstStyle/>
        <a:p>
          <a:r>
            <a:rPr lang="en-GB" sz="2400" b="0" dirty="0" smtClean="0">
              <a:latin typeface="+mj-lt"/>
            </a:rPr>
            <a:t>Service Implementations</a:t>
          </a:r>
          <a:endParaRPr lang="en-GB" sz="2400" b="0" dirty="0">
            <a:latin typeface="+mj-lt"/>
          </a:endParaRPr>
        </a:p>
      </dgm:t>
    </dgm:pt>
    <dgm:pt modelId="{B1D5B372-715B-4308-AECE-3F679CFD866C}" type="sibTrans" cxnId="{E4E0C95A-A3CC-48F4-8D78-F497B647BEF5}">
      <dgm:prSet/>
      <dgm:spPr/>
      <dgm:t>
        <a:bodyPr/>
        <a:lstStyle/>
        <a:p>
          <a:endParaRPr lang="en-GB" b="0"/>
        </a:p>
      </dgm:t>
    </dgm:pt>
    <dgm:pt modelId="{FC09E5A4-D240-4161-A11B-1613992D2156}" type="parTrans" cxnId="{E4E0C95A-A3CC-48F4-8D78-F497B647BEF5}">
      <dgm:prSet/>
      <dgm:spPr/>
      <dgm:t>
        <a:bodyPr/>
        <a:lstStyle/>
        <a:p>
          <a:endParaRPr lang="en-GB" b="0"/>
        </a:p>
      </dgm:t>
    </dgm:pt>
    <dgm:pt modelId="{8D390781-DCEA-43DC-9E1D-B89704F0E6D5}">
      <dgm:prSet phldrT="[Text]" custT="1"/>
      <dgm:spPr/>
      <dgm:t>
        <a:bodyPr/>
        <a:lstStyle/>
        <a:p>
          <a:r>
            <a:rPr lang="en-GB" sz="2400" b="0" dirty="0" smtClean="0">
              <a:latin typeface="+mj-lt"/>
            </a:rPr>
            <a:t>Trading Platforms</a:t>
          </a:r>
          <a:endParaRPr lang="en-GB" sz="2400" b="0" dirty="0">
            <a:latin typeface="+mj-lt"/>
          </a:endParaRPr>
        </a:p>
      </dgm:t>
    </dgm:pt>
    <dgm:pt modelId="{0321F284-59B1-4BBE-BFCB-D7E08A0EBC4D}" type="parTrans" cxnId="{601ED817-281D-47AA-86FB-A6016EB242E5}">
      <dgm:prSet/>
      <dgm:spPr/>
      <dgm:t>
        <a:bodyPr/>
        <a:lstStyle/>
        <a:p>
          <a:endParaRPr lang="en-GB" b="0"/>
        </a:p>
      </dgm:t>
    </dgm:pt>
    <dgm:pt modelId="{972CDD50-8A11-4C82-A5DC-A4077970C581}" type="sibTrans" cxnId="{601ED817-281D-47AA-86FB-A6016EB242E5}">
      <dgm:prSet/>
      <dgm:spPr/>
      <dgm:t>
        <a:bodyPr/>
        <a:lstStyle/>
        <a:p>
          <a:endParaRPr lang="en-GB" b="0"/>
        </a:p>
      </dgm:t>
    </dgm:pt>
    <dgm:pt modelId="{EA3AFEB8-6A1F-45DE-A7B7-14105F6BD893}">
      <dgm:prSet phldrT="[Text]" custT="1"/>
      <dgm:spPr/>
      <dgm:t>
        <a:bodyPr/>
        <a:lstStyle/>
        <a:p>
          <a:r>
            <a:rPr lang="en-GB" sz="2400" b="0" dirty="0" smtClean="0">
              <a:latin typeface="+mj-lt"/>
            </a:rPr>
            <a:t>…</a:t>
          </a:r>
          <a:endParaRPr lang="en-GB" sz="2400" b="0" dirty="0">
            <a:latin typeface="+mj-lt"/>
          </a:endParaRPr>
        </a:p>
      </dgm:t>
    </dgm:pt>
    <dgm:pt modelId="{67F8EC5D-4514-4F40-83BA-6EF738A8B69F}" type="parTrans" cxnId="{3EEA27CB-D5DE-43AA-8F45-17E77E759517}">
      <dgm:prSet/>
      <dgm:spPr/>
      <dgm:t>
        <a:bodyPr/>
        <a:lstStyle/>
        <a:p>
          <a:endParaRPr lang="en-GB" b="0"/>
        </a:p>
      </dgm:t>
    </dgm:pt>
    <dgm:pt modelId="{9600F398-CBA9-4A6E-80EB-DE1718093101}" type="sibTrans" cxnId="{3EEA27CB-D5DE-43AA-8F45-17E77E759517}">
      <dgm:prSet/>
      <dgm:spPr/>
      <dgm:t>
        <a:bodyPr/>
        <a:lstStyle/>
        <a:p>
          <a:endParaRPr lang="en-GB" b="0"/>
        </a:p>
      </dgm:t>
    </dgm:pt>
    <dgm:pt modelId="{F5BB5CA1-BBBD-4031-B257-0FB82C161A02}">
      <dgm:prSet phldrT="[Text]" custT="1"/>
      <dgm:spPr/>
      <dgm:t>
        <a:bodyPr/>
        <a:lstStyle/>
        <a:p>
          <a:r>
            <a:rPr lang="en-GB" sz="2400" b="0" dirty="0" smtClean="0">
              <a:latin typeface="+mj-lt"/>
            </a:rPr>
            <a:t>Insurance Calculation Engines</a:t>
          </a:r>
          <a:endParaRPr lang="en-GB" sz="2400" b="0" dirty="0">
            <a:latin typeface="+mj-lt"/>
          </a:endParaRPr>
        </a:p>
      </dgm:t>
    </dgm:pt>
    <dgm:pt modelId="{CFF575BD-A5B6-4603-9466-58FE2E89A111}" type="parTrans" cxnId="{DEA89DFF-4E23-42DD-AB5F-E2136238838A}">
      <dgm:prSet/>
      <dgm:spPr/>
    </dgm:pt>
    <dgm:pt modelId="{8AC5D664-4214-41B4-AA02-78134010373C}" type="sibTrans" cxnId="{DEA89DFF-4E23-42DD-AB5F-E2136238838A}">
      <dgm:prSet/>
      <dgm:spPr/>
    </dgm:pt>
    <dgm:pt modelId="{F12387AC-E683-4E95-A88B-25BFCDA68258}">
      <dgm:prSet phldrT="[Text]" custT="1"/>
      <dgm:spPr/>
      <dgm:t>
        <a:bodyPr/>
        <a:lstStyle/>
        <a:p>
          <a:r>
            <a:rPr lang="en-GB" sz="2400" b="0" dirty="0" smtClean="0">
              <a:latin typeface="+mj-lt"/>
            </a:rPr>
            <a:t>Market Simulators</a:t>
          </a:r>
          <a:endParaRPr lang="en-GB" sz="2400" b="0" dirty="0">
            <a:latin typeface="+mj-lt"/>
          </a:endParaRPr>
        </a:p>
      </dgm:t>
    </dgm:pt>
    <dgm:pt modelId="{F60A3096-3D1D-4E10-B10A-5E7813462CB9}" type="parTrans" cxnId="{75AF57A4-F955-4486-A835-D6173A3D7824}">
      <dgm:prSet/>
      <dgm:spPr/>
    </dgm:pt>
    <dgm:pt modelId="{88DC1032-C253-421C-84F4-DBB43D815F45}" type="sibTrans" cxnId="{75AF57A4-F955-4486-A835-D6173A3D7824}">
      <dgm:prSet/>
      <dgm:spPr/>
    </dgm:pt>
    <dgm:pt modelId="{10273229-25BB-4D42-A704-86E893962F35}">
      <dgm:prSet phldrT="[Text]" custT="1"/>
      <dgm:spPr/>
      <dgm:t>
        <a:bodyPr/>
        <a:lstStyle/>
        <a:p>
          <a:r>
            <a:rPr lang="en-GB" sz="2400" b="0" smtClean="0">
              <a:latin typeface="+mj-lt"/>
            </a:rPr>
            <a:t>Server-side Game Engines</a:t>
          </a:r>
          <a:endParaRPr lang="en-GB" sz="2400" b="0" dirty="0">
            <a:latin typeface="+mj-lt"/>
          </a:endParaRPr>
        </a:p>
      </dgm:t>
    </dgm:pt>
    <dgm:pt modelId="{331BD728-E80B-4B67-B0B9-75074099FB2A}" type="parTrans" cxnId="{FF1E1007-08A9-44D5-B2B9-8FF5EB46E0BC}">
      <dgm:prSet/>
      <dgm:spPr/>
    </dgm:pt>
    <dgm:pt modelId="{3A03AD7B-C642-4F0B-8198-09E7EB540D01}" type="sibTrans" cxnId="{FF1E1007-08A9-44D5-B2B9-8FF5EB46E0BC}">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79446801-96E5-4E3B-86DB-2FB4B8920C16}" type="presOf" srcId="{EA3AFEB8-6A1F-45DE-A7B7-14105F6BD893}" destId="{671EDA18-3F56-4962-9CC7-6C7A0732D094}" srcOrd="0" destOrd="6" presId="urn:microsoft.com/office/officeart/2005/8/layout/vList2"/>
    <dgm:cxn modelId="{6781D686-F3C5-4A4D-BADA-F825CFD197B6}" type="presOf" srcId="{2B52F956-BA16-4723-8DEA-CB1CEC17A8FF}" destId="{2394A785-3225-4F9E-B875-8DA5DC1E4124}" srcOrd="0" destOrd="0" presId="urn:microsoft.com/office/officeart/2005/8/layout/vList2"/>
    <dgm:cxn modelId="{30355B8B-EC33-4B63-83CB-C1B8DAB7DDC1}" type="presOf" srcId="{0AC4619F-E89E-4E2E-8371-7F4D6D82FB8F}" destId="{671EDA18-3F56-4962-9CC7-6C7A0732D094}" srcOrd="0" destOrd="0" presId="urn:microsoft.com/office/officeart/2005/8/layout/vList2"/>
    <dgm:cxn modelId="{9495FA0F-3F0D-4675-86FB-30986A402E2E}" type="presOf" srcId="{F5BB5CA1-BBBD-4031-B257-0FB82C161A02}" destId="{671EDA18-3F56-4962-9CC7-6C7A0732D094}" srcOrd="0" destOrd="1" presId="urn:microsoft.com/office/officeart/2005/8/layout/vList2"/>
    <dgm:cxn modelId="{3EEA27CB-D5DE-43AA-8F45-17E77E759517}" srcId="{CCCF7287-E029-474F-92E0-330D412FFCC9}" destId="{EA3AFEB8-6A1F-45DE-A7B7-14105F6BD893}" srcOrd="6" destOrd="0" parTransId="{67F8EC5D-4514-4F40-83BA-6EF738A8B69F}" sibTransId="{9600F398-CBA9-4A6E-80EB-DE1718093101}"/>
    <dgm:cxn modelId="{AB1F4995-C688-4BF4-A243-C120BB9979E7}" type="presOf" srcId="{8D390781-DCEA-43DC-9E1D-B89704F0E6D5}" destId="{671EDA18-3F56-4962-9CC7-6C7A0732D094}" srcOrd="0" destOrd="3" presId="urn:microsoft.com/office/officeart/2005/8/layout/vList2"/>
    <dgm:cxn modelId="{E4E0C95A-A3CC-48F4-8D78-F497B647BEF5}" srcId="{CCCF7287-E029-474F-92E0-330D412FFCC9}" destId="{93F7607A-E2F1-4F42-AA9E-CE2E3D5DD6E9}" srcOrd="2" destOrd="0" parTransId="{FC09E5A4-D240-4161-A11B-1613992D2156}" sibTransId="{B1D5B372-715B-4308-AECE-3F679CFD866C}"/>
    <dgm:cxn modelId="{75AF57A4-F955-4486-A835-D6173A3D7824}" srcId="{CCCF7287-E029-474F-92E0-330D412FFCC9}" destId="{F12387AC-E683-4E95-A88B-25BFCDA68258}" srcOrd="4" destOrd="0" parTransId="{F60A3096-3D1D-4E10-B10A-5E7813462CB9}" sibTransId="{88DC1032-C253-421C-84F4-DBB43D815F45}"/>
    <dgm:cxn modelId="{601ED817-281D-47AA-86FB-A6016EB242E5}" srcId="{CCCF7287-E029-474F-92E0-330D412FFCC9}" destId="{8D390781-DCEA-43DC-9E1D-B89704F0E6D5}" srcOrd="3" destOrd="0" parTransId="{0321F284-59B1-4BBE-BFCB-D7E08A0EBC4D}" sibTransId="{972CDD50-8A11-4C82-A5DC-A4077970C581}"/>
    <dgm:cxn modelId="{3734C27E-4FDB-4515-B4C1-53BD08A8DA62}" type="presOf" srcId="{93F7607A-E2F1-4F42-AA9E-CE2E3D5DD6E9}" destId="{671EDA18-3F56-4962-9CC7-6C7A0732D094}" srcOrd="0" destOrd="2" presId="urn:microsoft.com/office/officeart/2005/8/layout/vList2"/>
    <dgm:cxn modelId="{73CD5F90-82B2-49D3-8607-B667321424A9}" type="presOf" srcId="{CCCF7287-E029-474F-92E0-330D412FFCC9}" destId="{62CA8009-81F8-479A-AF72-A10954E61399}" srcOrd="0" destOrd="0" presId="urn:microsoft.com/office/officeart/2005/8/layout/vList2"/>
    <dgm:cxn modelId="{BE32A65A-B46E-4FA5-BD10-A07C198FE371}" type="presOf" srcId="{10273229-25BB-4D42-A704-86E893962F35}" destId="{671EDA18-3F56-4962-9CC7-6C7A0732D094}" srcOrd="0" destOrd="5"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FF1E1007-08A9-44D5-B2B9-8FF5EB46E0BC}" srcId="{CCCF7287-E029-474F-92E0-330D412FFCC9}" destId="{10273229-25BB-4D42-A704-86E893962F35}" srcOrd="5" destOrd="0" parTransId="{331BD728-E80B-4B67-B0B9-75074099FB2A}" sibTransId="{3A03AD7B-C642-4F0B-8198-09E7EB540D01}"/>
    <dgm:cxn modelId="{11BA276F-5EB2-40E6-A5D7-06B7D77ECD79}" type="presOf" srcId="{F12387AC-E683-4E95-A88B-25BFCDA68258}" destId="{671EDA18-3F56-4962-9CC7-6C7A0732D094}" srcOrd="0" destOrd="4" presId="urn:microsoft.com/office/officeart/2005/8/layout/vList2"/>
    <dgm:cxn modelId="{C77E1A6A-550F-48EC-A447-B496B4464F0D}" srcId="{CCCF7287-E029-474F-92E0-330D412FFCC9}" destId="{0AC4619F-E89E-4E2E-8371-7F4D6D82FB8F}" srcOrd="0" destOrd="0" parTransId="{4D979024-E543-4BCA-B063-E02AADB86185}" sibTransId="{428D89C5-5AAF-4269-8B11-A76DDB065351}"/>
    <dgm:cxn modelId="{DEA89DFF-4E23-42DD-AB5F-E2136238838A}" srcId="{CCCF7287-E029-474F-92E0-330D412FFCC9}" destId="{F5BB5CA1-BBBD-4031-B257-0FB82C161A02}" srcOrd="1" destOrd="0" parTransId="{CFF575BD-A5B6-4603-9466-58FE2E89A111}" sibTransId="{8AC5D664-4214-41B4-AA02-78134010373C}"/>
    <dgm:cxn modelId="{9649E871-670C-49BB-910B-AE0F351E9334}" type="presParOf" srcId="{2394A785-3225-4F9E-B875-8DA5DC1E4124}" destId="{62CA8009-81F8-479A-AF72-A10954E61399}" srcOrd="0" destOrd="0" presId="urn:microsoft.com/office/officeart/2005/8/layout/vList2"/>
    <dgm:cxn modelId="{21C36653-ADEC-4CF8-BA56-BDEF9BB159A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200" b="0" dirty="0" smtClean="0">
              <a:latin typeface="+mj-lt"/>
            </a:rPr>
            <a:t>“I lead a team developing…”</a:t>
          </a:r>
          <a:endParaRPr lang="en-GB" sz="3200" b="0" dirty="0">
            <a:latin typeface="+mj-lt"/>
          </a:endParaRPr>
        </a:p>
      </dgm:t>
    </dgm:pt>
    <dgm:pt modelId="{4BB5B83E-5B8F-406F-A3D3-2B0C64F00D30}" type="parTrans" cxnId="{D6565A9E-3F5F-4ECD-B848-783278887B89}">
      <dgm:prSet/>
      <dgm:spPr/>
      <dgm:t>
        <a:bodyPr/>
        <a:lstStyle/>
        <a:p>
          <a:endParaRPr lang="en-GB" sz="3600" b="0">
            <a:latin typeface="+mj-lt"/>
          </a:endParaRPr>
        </a:p>
      </dgm:t>
    </dgm:pt>
    <dgm:pt modelId="{01C42DC7-2922-4CEF-9534-4FE73B7FDC12}" type="sibTrans" cxnId="{D6565A9E-3F5F-4ECD-B848-783278887B89}">
      <dgm:prSet/>
      <dgm:spPr/>
      <dgm:t>
        <a:bodyPr/>
        <a:lstStyle/>
        <a:p>
          <a:endParaRPr lang="en-GB" sz="3600" b="0">
            <a:latin typeface="+mj-lt"/>
          </a:endParaRPr>
        </a:p>
      </dgm:t>
    </dgm:pt>
    <dgm:pt modelId="{0AC4619F-E89E-4E2E-8371-7F4D6D82FB8F}">
      <dgm:prSet phldrT="[Text]" custT="1"/>
      <dgm:spPr/>
      <dgm:t>
        <a:bodyPr/>
        <a:lstStyle/>
        <a:p>
          <a:r>
            <a:rPr lang="en-GB" sz="2400" b="0" dirty="0" smtClean="0">
              <a:latin typeface="+mj-lt"/>
            </a:rPr>
            <a:t>Analytical Components</a:t>
          </a:r>
          <a:endParaRPr lang="en-GB" sz="2400" b="0" dirty="0">
            <a:latin typeface="+mj-lt"/>
          </a:endParaRPr>
        </a:p>
      </dgm:t>
    </dgm:pt>
    <dgm:pt modelId="{4D979024-E543-4BCA-B063-E02AADB86185}" type="parTrans" cxnId="{C77E1A6A-550F-48EC-A447-B496B4464F0D}">
      <dgm:prSet/>
      <dgm:spPr/>
      <dgm:t>
        <a:bodyPr/>
        <a:lstStyle/>
        <a:p>
          <a:endParaRPr lang="en-GB" sz="3600" b="0">
            <a:latin typeface="+mj-lt"/>
          </a:endParaRPr>
        </a:p>
      </dgm:t>
    </dgm:pt>
    <dgm:pt modelId="{428D89C5-5AAF-4269-8B11-A76DDB065351}" type="sibTrans" cxnId="{C77E1A6A-550F-48EC-A447-B496B4464F0D}">
      <dgm:prSet/>
      <dgm:spPr/>
      <dgm:t>
        <a:bodyPr/>
        <a:lstStyle/>
        <a:p>
          <a:endParaRPr lang="en-GB" sz="3600" b="0">
            <a:latin typeface="+mj-lt"/>
          </a:endParaRPr>
        </a:p>
      </dgm:t>
    </dgm:pt>
    <dgm:pt modelId="{93F7607A-E2F1-4F42-AA9E-CE2E3D5DD6E9}">
      <dgm:prSet phldrT="[Text]" custT="1"/>
      <dgm:spPr/>
      <dgm:t>
        <a:bodyPr/>
        <a:lstStyle/>
        <a:p>
          <a:r>
            <a:rPr lang="en-GB" sz="2400" b="0" dirty="0" smtClean="0">
              <a:latin typeface="+mj-lt"/>
            </a:rPr>
            <a:t>…</a:t>
          </a:r>
          <a:endParaRPr lang="en-GB" sz="2400" b="0" dirty="0">
            <a:latin typeface="+mj-lt"/>
          </a:endParaRPr>
        </a:p>
      </dgm:t>
    </dgm:pt>
    <dgm:pt modelId="{B1D5B372-715B-4308-AECE-3F679CFD866C}" type="sibTrans" cxnId="{E4E0C95A-A3CC-48F4-8D78-F497B647BEF5}">
      <dgm:prSet/>
      <dgm:spPr/>
      <dgm:t>
        <a:bodyPr/>
        <a:lstStyle/>
        <a:p>
          <a:endParaRPr lang="en-GB" b="0">
            <a:latin typeface="+mj-lt"/>
          </a:endParaRPr>
        </a:p>
      </dgm:t>
    </dgm:pt>
    <dgm:pt modelId="{FC09E5A4-D240-4161-A11B-1613992D2156}" type="parTrans" cxnId="{E4E0C95A-A3CC-48F4-8D78-F497B647BEF5}">
      <dgm:prSet/>
      <dgm:spPr/>
      <dgm:t>
        <a:bodyPr/>
        <a:lstStyle/>
        <a:p>
          <a:endParaRPr lang="en-GB" b="0">
            <a:latin typeface="+mj-lt"/>
          </a:endParaRPr>
        </a:p>
      </dgm:t>
    </dgm:pt>
    <dgm:pt modelId="{EFB0F3CA-8A51-43E5-A8D3-C7A53BECED6D}">
      <dgm:prSet phldrT="[Text]" custT="1"/>
      <dgm:spPr/>
      <dgm:t>
        <a:bodyPr/>
        <a:lstStyle/>
        <a:p>
          <a:r>
            <a:rPr lang="en-GB" sz="2400" b="0" dirty="0" smtClean="0">
              <a:latin typeface="+mj-lt"/>
            </a:rPr>
            <a:t>Analytical Components</a:t>
          </a:r>
          <a:endParaRPr lang="en-GB" sz="2400" b="0" dirty="0">
            <a:latin typeface="+mj-lt"/>
          </a:endParaRPr>
        </a:p>
      </dgm:t>
    </dgm:pt>
    <dgm:pt modelId="{FCA19AA9-C7C3-48DB-BABC-565F7177E600}" type="sibTrans" cxnId="{C088E801-B271-44A1-BE47-39BF0FC83285}">
      <dgm:prSet/>
      <dgm:spPr/>
      <dgm:t>
        <a:bodyPr/>
        <a:lstStyle/>
        <a:p>
          <a:endParaRPr lang="en-GB" b="0">
            <a:latin typeface="+mj-lt"/>
          </a:endParaRPr>
        </a:p>
      </dgm:t>
    </dgm:pt>
    <dgm:pt modelId="{B7CF4189-F311-4D8A-A404-47F5FC039074}" type="parTrans" cxnId="{C088E801-B271-44A1-BE47-39BF0FC83285}">
      <dgm:prSet/>
      <dgm:spPr/>
      <dgm:t>
        <a:bodyPr/>
        <a:lstStyle/>
        <a:p>
          <a:endParaRPr lang="en-GB" b="0">
            <a:latin typeface="+mj-lt"/>
          </a:endParaRPr>
        </a:p>
      </dgm:t>
    </dgm:pt>
    <dgm:pt modelId="{1D139DC4-BF43-44E1-A86E-9996EB61389F}">
      <dgm:prSet phldrT="[Text]" custT="1"/>
      <dgm:spPr/>
      <dgm:t>
        <a:bodyPr/>
        <a:lstStyle/>
        <a:p>
          <a:r>
            <a:rPr lang="en-GB" sz="2400" b="0" dirty="0" smtClean="0">
              <a:latin typeface="+mj-lt"/>
            </a:rPr>
            <a:t>Analytical Services</a:t>
          </a:r>
          <a:endParaRPr lang="en-GB" sz="2400" b="0" dirty="0">
            <a:latin typeface="+mj-lt"/>
          </a:endParaRPr>
        </a:p>
      </dgm:t>
    </dgm:pt>
    <dgm:pt modelId="{74F1C202-7147-4FFF-9618-5B30ECEE491D}" type="sibTrans" cxnId="{C1A9006D-93D2-4FA2-9D89-715F7C5B6A4B}">
      <dgm:prSet/>
      <dgm:spPr/>
      <dgm:t>
        <a:bodyPr/>
        <a:lstStyle/>
        <a:p>
          <a:endParaRPr lang="en-GB" b="0">
            <a:latin typeface="+mj-lt"/>
          </a:endParaRPr>
        </a:p>
      </dgm:t>
    </dgm:pt>
    <dgm:pt modelId="{D87FFDBF-84AE-4AF8-A71A-2301F33AA735}" type="parTrans" cxnId="{C1A9006D-93D2-4FA2-9D89-715F7C5B6A4B}">
      <dgm:prSet/>
      <dgm:spPr/>
      <dgm:t>
        <a:bodyPr/>
        <a:lstStyle/>
        <a:p>
          <a:endParaRPr lang="en-GB" b="0">
            <a:latin typeface="+mj-lt"/>
          </a:endParaRPr>
        </a:p>
      </dgm:t>
    </dgm:pt>
    <dgm:pt modelId="{5C9A7349-A404-4A2F-A48F-6F0C261CD25F}">
      <dgm:prSet phldrT="[Text]" custT="1"/>
      <dgm:spPr/>
      <dgm:t>
        <a:bodyPr/>
        <a:lstStyle/>
        <a:p>
          <a:r>
            <a:rPr lang="en-GB" sz="2400" b="0" dirty="0" smtClean="0">
              <a:latin typeface="+mj-lt"/>
            </a:rPr>
            <a:t>Analytical Components</a:t>
          </a:r>
          <a:endParaRPr lang="en-GB" sz="2400" b="0" dirty="0">
            <a:latin typeface="+mj-lt"/>
          </a:endParaRPr>
        </a:p>
      </dgm:t>
    </dgm:pt>
    <dgm:pt modelId="{20D89091-5CCF-4F47-9229-A99E091C0AAF}" type="sibTrans" cxnId="{495CCB12-633D-4776-BDED-CC1380842660}">
      <dgm:prSet/>
      <dgm:spPr/>
      <dgm:t>
        <a:bodyPr/>
        <a:lstStyle/>
        <a:p>
          <a:endParaRPr lang="en-GB" b="0">
            <a:latin typeface="+mj-lt"/>
          </a:endParaRPr>
        </a:p>
      </dgm:t>
    </dgm:pt>
    <dgm:pt modelId="{E5A7132D-2D5E-46D3-95AB-366A6A879951}" type="parTrans" cxnId="{495CCB12-633D-4776-BDED-CC1380842660}">
      <dgm:prSet/>
      <dgm:spPr/>
      <dgm:t>
        <a:bodyPr/>
        <a:lstStyle/>
        <a:p>
          <a:endParaRPr lang="en-GB" b="0">
            <a:latin typeface="+mj-lt"/>
          </a:endParaRPr>
        </a:p>
      </dgm:t>
    </dgm:pt>
    <dgm:pt modelId="{060EB9F2-0838-4834-8C39-2718E2B34E59}">
      <dgm:prSet phldrT="[Text]" custT="1"/>
      <dgm:spPr/>
      <dgm:t>
        <a:bodyPr/>
        <a:lstStyle/>
        <a:p>
          <a:r>
            <a:rPr lang="en-GB" sz="2400" b="0" smtClean="0">
              <a:latin typeface="+mj-lt"/>
            </a:rPr>
            <a:t>Analytical Services</a:t>
          </a:r>
          <a:endParaRPr lang="en-GB" sz="2400" b="0" dirty="0">
            <a:latin typeface="+mj-lt"/>
          </a:endParaRPr>
        </a:p>
      </dgm:t>
    </dgm:pt>
    <dgm:pt modelId="{3F330824-5E60-4B21-A78E-2E1CF731ADAE}" type="sibTrans" cxnId="{B06448DC-7279-497A-8826-A28D39D0E2D8}">
      <dgm:prSet/>
      <dgm:spPr/>
      <dgm:t>
        <a:bodyPr/>
        <a:lstStyle/>
        <a:p>
          <a:endParaRPr lang="en-GB" b="0">
            <a:latin typeface="+mj-lt"/>
          </a:endParaRPr>
        </a:p>
      </dgm:t>
    </dgm:pt>
    <dgm:pt modelId="{2802617A-3EC1-46DB-AC9E-47A118B42835}" type="parTrans" cxnId="{B06448DC-7279-497A-8826-A28D39D0E2D8}">
      <dgm:prSet/>
      <dgm:spPr/>
      <dgm:t>
        <a:bodyPr/>
        <a:lstStyle/>
        <a:p>
          <a:endParaRPr lang="en-GB"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0EEAB995-AE89-4565-9572-1B3FD1B44778}" type="presOf" srcId="{5C9A7349-A404-4A2F-A48F-6F0C261CD25F}" destId="{671EDA18-3F56-4962-9CC7-6C7A0732D094}" srcOrd="0" destOrd="2" presId="urn:microsoft.com/office/officeart/2005/8/layout/vList2"/>
    <dgm:cxn modelId="{D2E45904-EE65-431D-BC8A-9B09EEF7AC4F}" type="presOf" srcId="{EFB0F3CA-8A51-43E5-A8D3-C7A53BECED6D}" destId="{671EDA18-3F56-4962-9CC7-6C7A0732D094}" srcOrd="0" destOrd="4" presId="urn:microsoft.com/office/officeart/2005/8/layout/vList2"/>
    <dgm:cxn modelId="{9A07B00C-79FD-44AF-8268-61A9F6601229}" type="presOf" srcId="{2B52F956-BA16-4723-8DEA-CB1CEC17A8FF}" destId="{2394A785-3225-4F9E-B875-8DA5DC1E4124}" srcOrd="0" destOrd="0"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B06448DC-7279-497A-8826-A28D39D0E2D8}" srcId="{CCCF7287-E029-474F-92E0-330D412FFCC9}" destId="{060EB9F2-0838-4834-8C39-2718E2B34E59}" srcOrd="1" destOrd="0" parTransId="{2802617A-3EC1-46DB-AC9E-47A118B42835}" sibTransId="{3F330824-5E60-4B21-A78E-2E1CF731ADAE}"/>
    <dgm:cxn modelId="{C1A9006D-93D2-4FA2-9D89-715F7C5B6A4B}" srcId="{CCCF7287-E029-474F-92E0-330D412FFCC9}" destId="{1D139DC4-BF43-44E1-A86E-9996EB61389F}" srcOrd="3" destOrd="0" parTransId="{D87FFDBF-84AE-4AF8-A71A-2301F33AA735}" sibTransId="{74F1C202-7147-4FFF-9618-5B30ECEE491D}"/>
    <dgm:cxn modelId="{95705EB0-7121-4935-BC79-557DEA7BD174}" type="presOf" srcId="{060EB9F2-0838-4834-8C39-2718E2B34E59}" destId="{671EDA18-3F56-4962-9CC7-6C7A0732D094}" srcOrd="0" destOrd="1" presId="urn:microsoft.com/office/officeart/2005/8/layout/vList2"/>
    <dgm:cxn modelId="{2FBA4D1E-0E82-42D4-905B-C0D0F48DE7A4}" type="presOf" srcId="{0AC4619F-E89E-4E2E-8371-7F4D6D82FB8F}" destId="{671EDA18-3F56-4962-9CC7-6C7A0732D09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6C4A4DEC-4DF3-421E-8233-413CDEF46A42}" type="presOf" srcId="{CCCF7287-E029-474F-92E0-330D412FFCC9}" destId="{62CA8009-81F8-479A-AF72-A10954E61399}" srcOrd="0" destOrd="0" presId="urn:microsoft.com/office/officeart/2005/8/layout/vList2"/>
    <dgm:cxn modelId="{315372E8-2EA6-4E0A-8DB9-5C024FB52F62}" type="presOf" srcId="{93F7607A-E2F1-4F42-AA9E-CE2E3D5DD6E9}" destId="{671EDA18-3F56-4962-9CC7-6C7A0732D094}" srcOrd="0" destOrd="5" presId="urn:microsoft.com/office/officeart/2005/8/layout/vList2"/>
    <dgm:cxn modelId="{421373CD-73E1-484B-BC72-EBC52469C4F1}" type="presOf" srcId="{1D139DC4-BF43-44E1-A86E-9996EB61389F}" destId="{671EDA18-3F56-4962-9CC7-6C7A0732D094}" srcOrd="0" destOrd="3" presId="urn:microsoft.com/office/officeart/2005/8/layout/vList2"/>
    <dgm:cxn modelId="{C77E1A6A-550F-48EC-A447-B496B4464F0D}" srcId="{CCCF7287-E029-474F-92E0-330D412FFCC9}" destId="{0AC4619F-E89E-4E2E-8371-7F4D6D82FB8F}" srcOrd="0" destOrd="0" parTransId="{4D979024-E543-4BCA-B063-E02AADB86185}" sibTransId="{428D89C5-5AAF-4269-8B11-A76DDB065351}"/>
    <dgm:cxn modelId="{495CCB12-633D-4776-BDED-CC1380842660}" srcId="{CCCF7287-E029-474F-92E0-330D412FFCC9}" destId="{5C9A7349-A404-4A2F-A48F-6F0C261CD25F}" srcOrd="2" destOrd="0" parTransId="{E5A7132D-2D5E-46D3-95AB-366A6A879951}" sibTransId="{20D89091-5CCF-4F47-9229-A99E091C0AAF}"/>
    <dgm:cxn modelId="{FFDBA421-C41A-450C-9531-9414E6C26BC1}" type="presParOf" srcId="{2394A785-3225-4F9E-B875-8DA5DC1E4124}" destId="{62CA8009-81F8-479A-AF72-A10954E61399}" srcOrd="0" destOrd="0" presId="urn:microsoft.com/office/officeart/2005/8/layout/vList2"/>
    <dgm:cxn modelId="{5226EDBF-26E5-4D2A-B42D-2BAA3C07536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7FA5AA40-EB69-4DCD-B40D-AFED021CCE1D}">
      <dgm:prSet phldrT="[Text]" custT="1"/>
      <dgm:spPr/>
      <dgm:t>
        <a:bodyPr/>
        <a:lstStyle/>
        <a:p>
          <a:r>
            <a:rPr lang="en-GB" sz="2800" b="0" smtClean="0">
              <a:latin typeface="+mj-lt"/>
            </a:rPr>
            <a:t>Complexity</a:t>
          </a:r>
          <a:endParaRPr lang="en-GB" sz="2800" b="0" dirty="0">
            <a:latin typeface="+mj-lt"/>
          </a:endParaRPr>
        </a:p>
      </dgm:t>
    </dgm:pt>
    <dgm:pt modelId="{0E136983-8B65-41A0-9217-49DC0BA201E9}" type="parTrans" cxnId="{52247926-BA21-4F4E-848B-512135C7C266}">
      <dgm:prSet/>
      <dgm:spPr/>
      <dgm:t>
        <a:bodyPr/>
        <a:lstStyle/>
        <a:p>
          <a:endParaRPr lang="en-GB" sz="1600" b="0">
            <a:solidFill>
              <a:schemeClr val="tx1"/>
            </a:solidFill>
            <a:latin typeface="+mj-lt"/>
          </a:endParaRPr>
        </a:p>
      </dgm:t>
    </dgm:pt>
    <dgm:pt modelId="{7E7D45FB-D45C-405D-8B8E-1A67C080EDA0}" type="sibTrans" cxnId="{52247926-BA21-4F4E-848B-512135C7C266}">
      <dgm:prSet/>
      <dgm:spPr/>
      <dgm:t>
        <a:bodyPr/>
        <a:lstStyle/>
        <a:p>
          <a:endParaRPr lang="en-GB" sz="1600" b="0">
            <a:solidFill>
              <a:schemeClr val="tx1"/>
            </a:solidFill>
            <a:latin typeface="+mj-lt"/>
          </a:endParaRPr>
        </a:p>
      </dgm:t>
    </dgm:pt>
    <dgm:pt modelId="{47FFD852-A90A-4A15-9E4C-CBF2A992D5F1}">
      <dgm:prSet phldrT="[Text]" custT="1"/>
      <dgm:spPr/>
      <dgm:t>
        <a:bodyPr/>
        <a:lstStyle/>
        <a:p>
          <a:r>
            <a:rPr lang="en-GB" sz="2800" b="0" smtClean="0">
              <a:latin typeface="+mj-lt"/>
            </a:rPr>
            <a:t>for analytical components</a:t>
          </a:r>
          <a:endParaRPr lang="en-GB" sz="2800" b="0" dirty="0">
            <a:latin typeface="+mj-lt"/>
          </a:endParaRPr>
        </a:p>
      </dgm:t>
    </dgm:pt>
    <dgm:pt modelId="{7D8E2F40-E906-469C-AB0A-7E526E896BB6}" type="parTrans" cxnId="{40296C05-AD0E-4983-A7CF-279C1B424AA1}">
      <dgm:prSet/>
      <dgm:spPr/>
      <dgm:t>
        <a:bodyPr/>
        <a:lstStyle/>
        <a:p>
          <a:endParaRPr lang="en-GB" sz="1600" b="0">
            <a:latin typeface="+mj-lt"/>
          </a:endParaRPr>
        </a:p>
      </dgm:t>
    </dgm:pt>
    <dgm:pt modelId="{046565FE-9959-4F9D-A57F-708207A83734}" type="sibTrans" cxnId="{40296C05-AD0E-4983-A7CF-279C1B424AA1}">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t>
        <a:bodyPr/>
        <a:lstStyle/>
        <a:p>
          <a:endParaRPr lang="en-GB"/>
        </a:p>
      </dgm:t>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D3946E3-D6B8-492D-8F99-A4080E2362E5}" type="presOf" srcId="{7FA5AA40-EB69-4DCD-B40D-AFED021CCE1D}" destId="{16D9ADA7-8535-4AEB-BEE2-A86D88A63B71}" srcOrd="0" destOrd="0" presId="urn:microsoft.com/office/officeart/2005/8/layout/vList2"/>
    <dgm:cxn modelId="{40296C05-AD0E-4983-A7CF-279C1B424AA1}" srcId="{7FA5AA40-EB69-4DCD-B40D-AFED021CCE1D}" destId="{47FFD852-A90A-4A15-9E4C-CBF2A992D5F1}" srcOrd="0" destOrd="0" parTransId="{7D8E2F40-E906-469C-AB0A-7E526E896BB6}" sibTransId="{046565FE-9959-4F9D-A57F-708207A83734}"/>
    <dgm:cxn modelId="{52247926-BA21-4F4E-848B-512135C7C266}" srcId="{2B52F956-BA16-4723-8DEA-CB1CEC17A8FF}" destId="{7FA5AA40-EB69-4DCD-B40D-AFED021CCE1D}" srcOrd="3" destOrd="0" parTransId="{0E136983-8B65-41A0-9217-49DC0BA201E9}" sibTransId="{7E7D45FB-D45C-405D-8B8E-1A67C080EDA0}"/>
    <dgm:cxn modelId="{C77E1A6A-550F-48EC-A447-B496B4464F0D}" srcId="{2B52F956-BA16-4723-8DEA-CB1CEC17A8FF}" destId="{0AC4619F-E89E-4E2E-8371-7F4D6D82FB8F}" srcOrd="1" destOrd="0" parTransId="{4D979024-E543-4BCA-B063-E02AADB86185}" sibTransId="{428D89C5-5AAF-4269-8B11-A76DDB065351}"/>
    <dgm:cxn modelId="{FEC6F294-03A2-4F7B-ACAF-F4CB3F3B1890}" type="presOf" srcId="{2B52F956-BA16-4723-8DEA-CB1CEC17A8FF}" destId="{2394A785-3225-4F9E-B875-8DA5DC1E4124}" srcOrd="0" destOrd="0" presId="urn:microsoft.com/office/officeart/2005/8/layout/vList2"/>
    <dgm:cxn modelId="{DB25A9A8-CDC7-4921-9EBE-1377C9B7E7F7}" type="presOf" srcId="{0AC4619F-E89E-4E2E-8371-7F4D6D82FB8F}" destId="{4FD49528-3AFD-4586-A598-6BE044AE478F}" srcOrd="0" destOrd="0" presId="urn:microsoft.com/office/officeart/2005/8/layout/vList2"/>
    <dgm:cxn modelId="{5897871E-462A-464C-90B7-3D6C67C1AC40}"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38992E0A-58D6-44A0-AC3E-F17CF60F4125}" type="presOf" srcId="{CEA9F22D-9D0A-4D96-892F-BE883584759F}" destId="{A40EF56E-93DE-42F2-ADBC-C1014EEA99A8}" srcOrd="0" destOrd="0" presId="urn:microsoft.com/office/officeart/2005/8/layout/vList2"/>
    <dgm:cxn modelId="{0944F74F-D8A4-4A2E-AFC3-A6D0C89D3285}" type="presOf" srcId="{47FFD852-A90A-4A15-9E4C-CBF2A992D5F1}" destId="{ED028250-E1FC-4279-A963-61F228BC6058}" srcOrd="0" destOrd="0" presId="urn:microsoft.com/office/officeart/2005/8/layout/vList2"/>
    <dgm:cxn modelId="{15338DD4-45D5-4AE4-85E9-00827DA0E63A}" type="presParOf" srcId="{2394A785-3225-4F9E-B875-8DA5DC1E4124}" destId="{62CA8009-81F8-479A-AF72-A10954E61399}" srcOrd="0" destOrd="0" presId="urn:microsoft.com/office/officeart/2005/8/layout/vList2"/>
    <dgm:cxn modelId="{25979CF4-DD83-4802-AB8C-39612917B501}" type="presParOf" srcId="{2394A785-3225-4F9E-B875-8DA5DC1E4124}" destId="{9077E742-DAC2-44FC-B76D-01BCFD3C6C3B}" srcOrd="1" destOrd="0" presId="urn:microsoft.com/office/officeart/2005/8/layout/vList2"/>
    <dgm:cxn modelId="{32BF858C-94C3-4299-B115-F72236F72C87}" type="presParOf" srcId="{2394A785-3225-4F9E-B875-8DA5DC1E4124}" destId="{4FD49528-3AFD-4586-A598-6BE044AE478F}" srcOrd="2" destOrd="0" presId="urn:microsoft.com/office/officeart/2005/8/layout/vList2"/>
    <dgm:cxn modelId="{9242B6E8-FFD8-47B8-B75E-B07B0966F984}" type="presParOf" srcId="{2394A785-3225-4F9E-B875-8DA5DC1E4124}" destId="{B6D7752C-B9F5-4B24-B383-000D110965AC}" srcOrd="3" destOrd="0" presId="urn:microsoft.com/office/officeart/2005/8/layout/vList2"/>
    <dgm:cxn modelId="{A1A227FB-B890-4D20-AA07-B52DAD621DB4}" type="presParOf" srcId="{2394A785-3225-4F9E-B875-8DA5DC1E4124}" destId="{A40EF56E-93DE-42F2-ADBC-C1014EEA99A8}" srcOrd="4" destOrd="0" presId="urn:microsoft.com/office/officeart/2005/8/layout/vList2"/>
    <dgm:cxn modelId="{56D8B785-8195-4B4A-80D3-4BF2EE3D33AD}" type="presParOf" srcId="{2394A785-3225-4F9E-B875-8DA5DC1E4124}" destId="{2D11FD5E-03D0-41FF-BDC3-B1B284A60261}" srcOrd="5" destOrd="0" presId="urn:microsoft.com/office/officeart/2005/8/layout/vList2"/>
    <dgm:cxn modelId="{1FCF7E30-2D77-4B55-A241-7ABB3BAA33A5}" type="presParOf" srcId="{2394A785-3225-4F9E-B875-8DA5DC1E4124}" destId="{16D9ADA7-8535-4AEB-BEE2-A86D88A63B71}" srcOrd="6" destOrd="0" presId="urn:microsoft.com/office/officeart/2005/8/layout/vList2"/>
    <dgm:cxn modelId="{DE0C9196-1937-41DB-AC11-7CDAE8BC0B45}"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F7C46BBA-E9C4-40A5-BB7C-9518241C604E}">
      <dgm:prSet phldrT="[Text]" custT="1"/>
      <dgm:spPr/>
      <dgm:t>
        <a:bodyPr/>
        <a:lstStyle/>
        <a:p>
          <a:r>
            <a:rPr lang="en-GB" sz="2800" b="0" smtClean="0">
              <a:latin typeface="+mj-lt"/>
            </a:rPr>
            <a:t>Complexity</a:t>
          </a:r>
          <a:endParaRPr lang="en-GB" sz="2800" b="0" dirty="0">
            <a:latin typeface="+mj-lt"/>
          </a:endParaRPr>
        </a:p>
      </dgm:t>
    </dgm:pt>
    <dgm:pt modelId="{C3B8740C-0F8F-4AEA-8625-572736F52087}" type="sibTrans" cxnId="{1EEFE04A-42CF-46BB-8C36-52C13C34C77D}">
      <dgm:prSet/>
      <dgm:spPr/>
      <dgm:t>
        <a:bodyPr/>
        <a:lstStyle/>
        <a:p>
          <a:endParaRPr lang="en-GB" sz="1600" b="0">
            <a:solidFill>
              <a:schemeClr val="tx1"/>
            </a:solidFill>
            <a:latin typeface="+mj-lt"/>
          </a:endParaRPr>
        </a:p>
      </dgm:t>
    </dgm:pt>
    <dgm:pt modelId="{2E8F6556-4A91-4DB0-A4E9-3E373EEDFEF6}" type="parTrans" cxnId="{1EEFE04A-42CF-46BB-8C36-52C13C34C77D}">
      <dgm:prSet/>
      <dgm:spPr/>
      <dgm:t>
        <a:bodyPr/>
        <a:lstStyle/>
        <a:p>
          <a:endParaRPr lang="en-GB" sz="1600" b="0">
            <a:solidFill>
              <a:schemeClr val="tx1"/>
            </a:solidFill>
            <a:latin typeface="+mj-lt"/>
          </a:endParaRPr>
        </a:p>
      </dgm:t>
    </dgm:pt>
    <dgm:pt modelId="{23ABFDE5-97BC-4AC7-A9EE-C6CA7E39B6A3}">
      <dgm:prSet phldrT="[Text]" custT="1"/>
      <dgm:spPr/>
      <dgm:t>
        <a:bodyPr/>
        <a:lstStyle/>
        <a:p>
          <a:r>
            <a:rPr lang="en-GB" sz="2800" b="0" dirty="0" smtClean="0">
              <a:latin typeface="+mj-lt"/>
            </a:rPr>
            <a:t>for analytical components and services</a:t>
          </a:r>
          <a:endParaRPr lang="en-GB" sz="2800" b="0" dirty="0">
            <a:latin typeface="+mj-lt"/>
          </a:endParaRPr>
        </a:p>
      </dgm:t>
    </dgm:pt>
    <dgm:pt modelId="{BA5FA3AB-F9B6-4210-9310-35DDC728679C}" type="parTrans" cxnId="{7E42E62B-FFD2-4779-BA69-A016A3164DAC}">
      <dgm:prSet/>
      <dgm:spPr/>
      <dgm:t>
        <a:bodyPr/>
        <a:lstStyle/>
        <a:p>
          <a:endParaRPr lang="en-GB" sz="1600" b="0">
            <a:latin typeface="+mj-lt"/>
          </a:endParaRPr>
        </a:p>
      </dgm:t>
    </dgm:pt>
    <dgm:pt modelId="{4CCDCBF8-0EAE-46A8-BD79-5153A0FBF5F7}" type="sibTrans" cxnId="{7E42E62B-FFD2-4779-BA69-A016A3164DAC}">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t>
        <a:bodyPr/>
        <a:lstStyle/>
        <a:p>
          <a:endParaRPr lang="en-GB"/>
        </a:p>
      </dgm:t>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50BE6F84-B87E-408C-BBAA-1F21B549B708}" type="presOf" srcId="{CEA9F22D-9D0A-4D96-892F-BE883584759F}" destId="{A40EF56E-93DE-42F2-ADBC-C1014EEA99A8}" srcOrd="0" destOrd="0" presId="urn:microsoft.com/office/officeart/2005/8/layout/vList2"/>
    <dgm:cxn modelId="{1F4669CB-5E32-4910-AC99-A6026A54FAB8}" type="presOf" srcId="{2B52F956-BA16-4723-8DEA-CB1CEC17A8FF}" destId="{2394A785-3225-4F9E-B875-8DA5DC1E4124}" srcOrd="0" destOrd="0" presId="urn:microsoft.com/office/officeart/2005/8/layout/vList2"/>
    <dgm:cxn modelId="{B8A33B9C-A621-42B2-BE0E-347CC484315B}" type="presOf" srcId="{0AC4619F-E89E-4E2E-8371-7F4D6D82FB8F}" destId="{4FD49528-3AFD-4586-A598-6BE044AE478F}"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7E42E62B-FFD2-4779-BA69-A016A3164DAC}" srcId="{F7C46BBA-E9C4-40A5-BB7C-9518241C604E}" destId="{23ABFDE5-97BC-4AC7-A9EE-C6CA7E39B6A3}" srcOrd="0" destOrd="0" parTransId="{BA5FA3AB-F9B6-4210-9310-35DDC728679C}" sibTransId="{4CCDCBF8-0EAE-46A8-BD79-5153A0FBF5F7}"/>
    <dgm:cxn modelId="{D6565A9E-3F5F-4ECD-B848-783278887B89}" srcId="{2B52F956-BA16-4723-8DEA-CB1CEC17A8FF}" destId="{CCCF7287-E029-474F-92E0-330D412FFCC9}" srcOrd="0" destOrd="0" parTransId="{4BB5B83E-5B8F-406F-A3D3-2B0C64F00D30}" sibTransId="{01C42DC7-2922-4CEF-9534-4FE73B7FDC12}"/>
    <dgm:cxn modelId="{1EEFE04A-42CF-46BB-8C36-52C13C34C77D}" srcId="{2B52F956-BA16-4723-8DEA-CB1CEC17A8FF}" destId="{F7C46BBA-E9C4-40A5-BB7C-9518241C604E}" srcOrd="3" destOrd="0" parTransId="{2E8F6556-4A91-4DB0-A4E9-3E373EEDFEF6}" sibTransId="{C3B8740C-0F8F-4AEA-8625-572736F52087}"/>
    <dgm:cxn modelId="{33120AE2-415A-4A6C-8659-F81793B7F06C}" type="presOf" srcId="{23ABFDE5-97BC-4AC7-A9EE-C6CA7E39B6A3}" destId="{50768FEC-F12F-4D00-99B9-699F35685B0E}" srcOrd="0" destOrd="0" presId="urn:microsoft.com/office/officeart/2005/8/layout/vList2"/>
    <dgm:cxn modelId="{EA25A7BA-01B0-4506-A1B7-989AFDFB904C}" type="presOf" srcId="{CCCF7287-E029-474F-92E0-330D412FFCC9}" destId="{62CA8009-81F8-479A-AF72-A10954E61399}" srcOrd="0" destOrd="0" presId="urn:microsoft.com/office/officeart/2005/8/layout/vList2"/>
    <dgm:cxn modelId="{4366257A-DC57-468D-BF0C-8C7D6D53DE97}" type="presOf" srcId="{F7C46BBA-E9C4-40A5-BB7C-9518241C604E}" destId="{103D069B-D8CD-4B99-BBE7-8F61BEA97623}" srcOrd="0" destOrd="0" presId="urn:microsoft.com/office/officeart/2005/8/layout/vList2"/>
    <dgm:cxn modelId="{5452EE2B-4924-4C88-92C4-FD0B403335D0}" type="presParOf" srcId="{2394A785-3225-4F9E-B875-8DA5DC1E4124}" destId="{62CA8009-81F8-479A-AF72-A10954E61399}" srcOrd="0" destOrd="0" presId="urn:microsoft.com/office/officeart/2005/8/layout/vList2"/>
    <dgm:cxn modelId="{FCAA5E31-2041-4EEB-96A9-5CF35DBCCFBA}" type="presParOf" srcId="{2394A785-3225-4F9E-B875-8DA5DC1E4124}" destId="{9077E742-DAC2-44FC-B76D-01BCFD3C6C3B}" srcOrd="1" destOrd="0" presId="urn:microsoft.com/office/officeart/2005/8/layout/vList2"/>
    <dgm:cxn modelId="{AED25380-D551-4DA0-92DC-4324B992556F}" type="presParOf" srcId="{2394A785-3225-4F9E-B875-8DA5DC1E4124}" destId="{4FD49528-3AFD-4586-A598-6BE044AE478F}" srcOrd="2" destOrd="0" presId="urn:microsoft.com/office/officeart/2005/8/layout/vList2"/>
    <dgm:cxn modelId="{EF7D8E0F-56D7-4158-8F85-ADF06ACFB00A}" type="presParOf" srcId="{2394A785-3225-4F9E-B875-8DA5DC1E4124}" destId="{B6D7752C-B9F5-4B24-B383-000D110965AC}" srcOrd="3" destOrd="0" presId="urn:microsoft.com/office/officeart/2005/8/layout/vList2"/>
    <dgm:cxn modelId="{38E5C101-00C9-48E3-A568-96A02EC00A99}" type="presParOf" srcId="{2394A785-3225-4F9E-B875-8DA5DC1E4124}" destId="{A40EF56E-93DE-42F2-ADBC-C1014EEA99A8}" srcOrd="4" destOrd="0" presId="urn:microsoft.com/office/officeart/2005/8/layout/vList2"/>
    <dgm:cxn modelId="{4D5D1CBC-4228-44DF-9896-14DA4DAF0A57}" type="presParOf" srcId="{2394A785-3225-4F9E-B875-8DA5DC1E4124}" destId="{38803D91-C661-4F0E-B573-12BA7943218B}" srcOrd="5" destOrd="0" presId="urn:microsoft.com/office/officeart/2005/8/layout/vList2"/>
    <dgm:cxn modelId="{23A2B3AE-6429-4B21-A854-2AE6B94C2591}" type="presParOf" srcId="{2394A785-3225-4F9E-B875-8DA5DC1E4124}" destId="{103D069B-D8CD-4B99-BBE7-8F61BEA97623}" srcOrd="6" destOrd="0" presId="urn:microsoft.com/office/officeart/2005/8/layout/vList2"/>
    <dgm:cxn modelId="{5EADF614-9ECD-4EB8-9F0D-FDF5B88B8B62}"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eliminates entire phases</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177835C5-158E-42AC-B94D-65115B8C65D4}" type="presOf" srcId="{0AC4619F-E89E-4E2E-8371-7F4D6D82FB8F}" destId="{4FD49528-3AFD-4586-A598-6BE044AE478F}"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3B3A18D9-4862-4278-B8C8-5E9602FD8071}" type="presOf" srcId="{2B52F956-BA16-4723-8DEA-CB1CEC17A8FF}" destId="{2394A785-3225-4F9E-B875-8DA5DC1E4124}" srcOrd="0" destOrd="0" presId="urn:microsoft.com/office/officeart/2005/8/layout/vList2"/>
    <dgm:cxn modelId="{4109FD10-583C-44B3-9E63-8101A4F22124}"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135F8F7F-0B6B-4B44-BB78-638A8B9A13E3}" type="presOf" srcId="{62F50262-E339-4BAA-8827-CB8BDE518343}" destId="{B3F1D52E-F9C0-4E49-A912-DD2768F75062}"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0EF01C6B-C21E-4C93-B93F-68325D1E51D4}" type="presOf" srcId="{CEA9F22D-9D0A-4D96-892F-BE883584759F}" destId="{A40EF56E-93DE-42F2-ADBC-C1014EEA99A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9CEB485F-DDCE-4CCA-BEE3-FC71E5270CF4}" type="presParOf" srcId="{2394A785-3225-4F9E-B875-8DA5DC1E4124}" destId="{62CA8009-81F8-479A-AF72-A10954E61399}" srcOrd="0" destOrd="0" presId="urn:microsoft.com/office/officeart/2005/8/layout/vList2"/>
    <dgm:cxn modelId="{57ED1491-2012-4B7D-A511-83C01F76EB58}" type="presParOf" srcId="{2394A785-3225-4F9E-B875-8DA5DC1E4124}" destId="{9077E742-DAC2-44FC-B76D-01BCFD3C6C3B}" srcOrd="1" destOrd="0" presId="urn:microsoft.com/office/officeart/2005/8/layout/vList2"/>
    <dgm:cxn modelId="{0A1ED32E-528A-481E-9F41-7D009BAF8504}" type="presParOf" srcId="{2394A785-3225-4F9E-B875-8DA5DC1E4124}" destId="{4FD49528-3AFD-4586-A598-6BE044AE478F}" srcOrd="2" destOrd="0" presId="urn:microsoft.com/office/officeart/2005/8/layout/vList2"/>
    <dgm:cxn modelId="{DCB53E22-F5AB-4BA5-8610-EC2082D6B50F}" type="presParOf" srcId="{2394A785-3225-4F9E-B875-8DA5DC1E4124}" destId="{B6D7752C-B9F5-4B24-B383-000D110965AC}" srcOrd="3" destOrd="0" presId="urn:microsoft.com/office/officeart/2005/8/layout/vList2"/>
    <dgm:cxn modelId="{F1B1081A-EF35-4DFB-BD16-741BB45AB6AD}" type="presParOf" srcId="{2394A785-3225-4F9E-B875-8DA5DC1E4124}" destId="{A40EF56E-93DE-42F2-ADBC-C1014EEA99A8}" srcOrd="4" destOrd="0" presId="urn:microsoft.com/office/officeart/2005/8/layout/vList2"/>
    <dgm:cxn modelId="{30B4CA8B-51B6-4F7F-8A4C-759732ED2745}" type="presParOf" srcId="{2394A785-3225-4F9E-B875-8DA5DC1E4124}" destId="{2B75A8A1-3027-43A8-B7CC-C2F15DF75CD9}" srcOrd="5" destOrd="0" presId="urn:microsoft.com/office/officeart/2005/8/layout/vList2"/>
    <dgm:cxn modelId="{C07CC882-5F1D-4CE6-A72D-A9E2407686AC}"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improves time-to-market</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F5B44E9B-5167-43BC-B5DB-6ACEE8948709}" type="presOf" srcId="{62F50262-E339-4BAA-8827-CB8BDE518343}" destId="{B3F1D52E-F9C0-4E49-A912-DD2768F75062}"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DF7F75E8-B85F-4C26-95A7-F4E26ACC2A39}" type="presOf" srcId="{2B52F956-BA16-4723-8DEA-CB1CEC17A8FF}" destId="{2394A785-3225-4F9E-B875-8DA5DC1E4124}"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802EB6AD-38E9-4ED5-80AF-6C555F4D9C32}" type="presOf" srcId="{CEA9F22D-9D0A-4D96-892F-BE883584759F}" destId="{A40EF56E-93DE-42F2-ADBC-C1014EEA99A8}" srcOrd="0" destOrd="0" presId="urn:microsoft.com/office/officeart/2005/8/layout/vList2"/>
    <dgm:cxn modelId="{6B0AADE7-3172-4CFC-8E3A-2708CA45651B}"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1ED6F7D1-128F-4D0D-9363-DDD4FBF181DF}" type="presOf" srcId="{0AC4619F-E89E-4E2E-8371-7F4D6D82FB8F}" destId="{4FD49528-3AFD-4586-A598-6BE044AE478F}" srcOrd="0" destOrd="0" presId="urn:microsoft.com/office/officeart/2005/8/layout/vList2"/>
    <dgm:cxn modelId="{668ABF4D-2EAE-418B-BD45-7B131EC6F17D}" type="presParOf" srcId="{2394A785-3225-4F9E-B875-8DA5DC1E4124}" destId="{62CA8009-81F8-479A-AF72-A10954E61399}" srcOrd="0" destOrd="0" presId="urn:microsoft.com/office/officeart/2005/8/layout/vList2"/>
    <dgm:cxn modelId="{F77ECBFA-B15D-417C-AFFE-003EDC544001}" type="presParOf" srcId="{2394A785-3225-4F9E-B875-8DA5DC1E4124}" destId="{9077E742-DAC2-44FC-B76D-01BCFD3C6C3B}" srcOrd="1" destOrd="0" presId="urn:microsoft.com/office/officeart/2005/8/layout/vList2"/>
    <dgm:cxn modelId="{41FA24C4-B8DD-4CC7-9895-52360A2D8BD0}" type="presParOf" srcId="{2394A785-3225-4F9E-B875-8DA5DC1E4124}" destId="{4FD49528-3AFD-4586-A598-6BE044AE478F}" srcOrd="2" destOrd="0" presId="urn:microsoft.com/office/officeart/2005/8/layout/vList2"/>
    <dgm:cxn modelId="{F4038564-6EE3-4ECE-B5D1-A5DBDCC5772E}" type="presParOf" srcId="{2394A785-3225-4F9E-B875-8DA5DC1E4124}" destId="{B6D7752C-B9F5-4B24-B383-000D110965AC}" srcOrd="3" destOrd="0" presId="urn:microsoft.com/office/officeart/2005/8/layout/vList2"/>
    <dgm:cxn modelId="{76545033-EB48-4603-94BC-D0F02EF3A64B}" type="presParOf" srcId="{2394A785-3225-4F9E-B875-8DA5DC1E4124}" destId="{A40EF56E-93DE-42F2-ADBC-C1014EEA99A8}" srcOrd="4" destOrd="0" presId="urn:microsoft.com/office/officeart/2005/8/layout/vList2"/>
    <dgm:cxn modelId="{0B21CBFB-F350-4E7E-A259-D6D4C5B37F0E}" type="presParOf" srcId="{2394A785-3225-4F9E-B875-8DA5DC1E4124}" destId="{2B75A8A1-3027-43A8-B7CC-C2F15DF75CD9}" srcOrd="5" destOrd="0" presId="urn:microsoft.com/office/officeart/2005/8/layout/vList2"/>
    <dgm:cxn modelId="{DE387FB8-DE95-4818-BAA0-0D7F22DB4ED3}"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400" b="0" dirty="0" smtClean="0">
              <a:latin typeface="+mj-lt"/>
            </a:rPr>
            <a:t>F# Basics</a:t>
          </a:r>
          <a:endParaRPr lang="en-GB" sz="2400" b="0" dirty="0">
            <a:latin typeface="+mj-lt"/>
          </a:endParaRPr>
        </a:p>
      </dgm:t>
    </dgm:pt>
    <dgm:pt modelId="{72B855FC-866E-4258-832D-30A37BCBCDE1}" type="parTrans" cxnId="{FFCEE583-B4C0-45A3-A630-63A488554D9F}">
      <dgm:prSet/>
      <dgm:spPr/>
      <dgm:t>
        <a:bodyPr/>
        <a:lstStyle/>
        <a:p>
          <a:endParaRPr lang="en-GB" sz="2400" b="0">
            <a:latin typeface="+mj-lt"/>
          </a:endParaRPr>
        </a:p>
      </dgm:t>
    </dgm:pt>
    <dgm:pt modelId="{6BFF7754-84A9-4A25-AA68-AF749307859A}" type="sibTrans" cxnId="{FFCEE583-B4C0-45A3-A630-63A488554D9F}">
      <dgm:prSet/>
      <dgm:spPr/>
      <dgm:t>
        <a:bodyPr/>
        <a:lstStyle/>
        <a:p>
          <a:endParaRPr lang="en-GB" sz="2400" b="0">
            <a:latin typeface="+mj-lt"/>
          </a:endParaRPr>
        </a:p>
      </dgm:t>
    </dgm:pt>
    <dgm:pt modelId="{4F0A28B8-1F1A-4D80-9BE8-A97084A86C00}">
      <dgm:prSet custT="1"/>
      <dgm:spPr/>
      <dgm:t>
        <a:bodyPr/>
        <a:lstStyle/>
        <a:p>
          <a:pPr rtl="0"/>
          <a:r>
            <a:rPr lang="en-GB" sz="2400" b="0" dirty="0" smtClean="0">
              <a:latin typeface="+mj-lt"/>
            </a:rPr>
            <a:t>F# for Cloud Data</a:t>
          </a:r>
          <a:endParaRPr lang="en-GB" sz="2400" b="0" dirty="0">
            <a:latin typeface="+mj-lt"/>
          </a:endParaRPr>
        </a:p>
      </dgm:t>
    </dgm:pt>
    <dgm:pt modelId="{9ACF159B-AF69-4D41-8AEE-3551DAF2A823}" type="parTrans" cxnId="{D715C37B-47DA-44C5-A82D-1B814A321057}">
      <dgm:prSet/>
      <dgm:spPr/>
      <dgm:t>
        <a:bodyPr/>
        <a:lstStyle/>
        <a:p>
          <a:endParaRPr lang="en-GB" sz="2400" b="0">
            <a:latin typeface="+mj-lt"/>
          </a:endParaRPr>
        </a:p>
      </dgm:t>
    </dgm:pt>
    <dgm:pt modelId="{AA9FB4A7-4460-48D8-BF80-467A5FDBF772}" type="sibTrans" cxnId="{D715C37B-47DA-44C5-A82D-1B814A321057}">
      <dgm:prSet/>
      <dgm:spPr/>
      <dgm:t>
        <a:bodyPr/>
        <a:lstStyle/>
        <a:p>
          <a:endParaRPr lang="en-GB" sz="2400" b="0">
            <a:latin typeface="+mj-lt"/>
          </a:endParaRPr>
        </a:p>
      </dgm:t>
    </dgm:pt>
    <dgm:pt modelId="{480BBCCB-0D11-49A2-ADF6-0426D1B8FD6A}">
      <dgm:prSet custT="1"/>
      <dgm:spPr/>
      <dgm:t>
        <a:bodyPr/>
        <a:lstStyle/>
        <a:p>
          <a:pPr rtl="0"/>
          <a:r>
            <a:rPr lang="en-GB" sz="2400" b="0" dirty="0" smtClean="0">
              <a:latin typeface="+mj-lt"/>
            </a:rPr>
            <a:t>F# for DSLs</a:t>
          </a:r>
          <a:endParaRPr lang="en-GB" sz="2400" b="0" dirty="0">
            <a:latin typeface="+mj-lt"/>
          </a:endParaRPr>
        </a:p>
      </dgm:t>
    </dgm:pt>
    <dgm:pt modelId="{3A665638-7CAC-47CC-AA4B-AAE34CBE8E78}" type="parTrans" cxnId="{EB3D17D2-BE45-4EB3-A73A-FC2A0E5E4515}">
      <dgm:prSet/>
      <dgm:spPr/>
      <dgm:t>
        <a:bodyPr/>
        <a:lstStyle/>
        <a:p>
          <a:endParaRPr lang="en-GB" sz="2400" b="0">
            <a:latin typeface="+mj-lt"/>
          </a:endParaRPr>
        </a:p>
      </dgm:t>
    </dgm:pt>
    <dgm:pt modelId="{4956E477-69D6-4D09-95A0-489728CE7589}" type="sibTrans" cxnId="{EB3D17D2-BE45-4EB3-A73A-FC2A0E5E4515}">
      <dgm:prSet/>
      <dgm:spPr/>
      <dgm:t>
        <a:bodyPr/>
        <a:lstStyle/>
        <a:p>
          <a:endParaRPr lang="en-GB" sz="2400" b="0">
            <a:latin typeface="+mj-lt"/>
          </a:endParaRPr>
        </a:p>
      </dgm:t>
    </dgm:pt>
    <dgm:pt modelId="{9CF568F0-5BE9-4CA8-B6C3-4B4C7AFEE50E}">
      <dgm:prSet custT="1"/>
      <dgm:spPr/>
      <dgm:t>
        <a:bodyPr/>
        <a:lstStyle/>
        <a:p>
          <a:pPr rtl="0"/>
          <a:r>
            <a:rPr lang="en-GB" sz="2400" b="0" baseline="0" dirty="0" smtClean="0">
              <a:latin typeface="+mj-lt"/>
            </a:rPr>
            <a:t>F# for GPUs</a:t>
          </a:r>
          <a:endParaRPr lang="en-GB" sz="2400" b="0" dirty="0">
            <a:latin typeface="+mj-lt"/>
          </a:endParaRPr>
        </a:p>
      </dgm:t>
    </dgm:pt>
    <dgm:pt modelId="{F41D042C-B088-489B-B1F7-4AD03B03C73A}" type="parTrans" cxnId="{9EE155B5-CD82-4780-8766-8553DC87CCC4}">
      <dgm:prSet/>
      <dgm:spPr/>
      <dgm:t>
        <a:bodyPr/>
        <a:lstStyle/>
        <a:p>
          <a:endParaRPr lang="en-GB" sz="2400"/>
        </a:p>
      </dgm:t>
    </dgm:pt>
    <dgm:pt modelId="{42D98DE4-578C-4F9E-AA25-44A9877E8FEA}" type="sibTrans" cxnId="{9EE155B5-CD82-4780-8766-8553DC87CCC4}">
      <dgm:prSet/>
      <dgm:spPr/>
      <dgm:t>
        <a:bodyPr/>
        <a:lstStyle/>
        <a:p>
          <a:endParaRPr lang="en-GB" sz="2400"/>
        </a:p>
      </dgm:t>
    </dgm:pt>
    <dgm:pt modelId="{A4661360-F828-43C9-A256-E9034F2C2550}">
      <dgm:prSet custT="1"/>
      <dgm:spPr/>
      <dgm:t>
        <a:bodyPr/>
        <a:lstStyle/>
        <a:p>
          <a:pPr rtl="0"/>
          <a:r>
            <a:rPr lang="en-GB" sz="2400" b="0" dirty="0" smtClean="0">
              <a:latin typeface="+mj-lt"/>
            </a:rPr>
            <a:t>F# for Pricing</a:t>
          </a:r>
          <a:endParaRPr lang="en-GB" sz="2400" b="0" dirty="0">
            <a:latin typeface="+mj-lt"/>
          </a:endParaRPr>
        </a:p>
      </dgm:t>
    </dgm:pt>
    <dgm:pt modelId="{3A445813-3A39-4F37-986B-1A740B3C211A}" type="parTrans" cxnId="{83F0EE17-6CF1-430E-B7E1-4306E0424C3A}">
      <dgm:prSet/>
      <dgm:spPr/>
      <dgm:t>
        <a:bodyPr/>
        <a:lstStyle/>
        <a:p>
          <a:endParaRPr lang="en-GB" sz="2400"/>
        </a:p>
      </dgm:t>
    </dgm:pt>
    <dgm:pt modelId="{643C0E40-D8E0-4608-AD8C-5A1331453068}" type="sibTrans" cxnId="{83F0EE17-6CF1-430E-B7E1-4306E0424C3A}">
      <dgm:prSet/>
      <dgm:spPr/>
      <dgm:t>
        <a:bodyPr/>
        <a:lstStyle/>
        <a:p>
          <a:endParaRPr lang="en-GB" sz="2400"/>
        </a:p>
      </dgm:t>
    </dgm:pt>
    <dgm:pt modelId="{CE12A5F0-51E9-4188-936B-C22A5D76B0C8}">
      <dgm:prSet custT="1"/>
      <dgm:spPr/>
      <dgm:t>
        <a:bodyPr/>
        <a:lstStyle/>
        <a:p>
          <a:pPr rtl="0"/>
          <a:r>
            <a:rPr lang="en-GB" sz="2400" b="0" dirty="0" smtClean="0">
              <a:latin typeface="+mj-lt"/>
            </a:rPr>
            <a:t>F# + R</a:t>
          </a:r>
          <a:endParaRPr lang="en-GB" sz="2400" b="0" dirty="0">
            <a:latin typeface="+mj-lt"/>
          </a:endParaRPr>
        </a:p>
      </dgm:t>
    </dgm:pt>
    <dgm:pt modelId="{5BE01557-18F1-496C-B492-7CF7DD160E43}" type="parTrans" cxnId="{B031F830-7CF3-426F-994B-8940AB83B489}">
      <dgm:prSet/>
      <dgm:spPr/>
      <dgm:t>
        <a:bodyPr/>
        <a:lstStyle/>
        <a:p>
          <a:endParaRPr lang="en-GB" sz="2400"/>
        </a:p>
      </dgm:t>
    </dgm:pt>
    <dgm:pt modelId="{796F2D04-5431-410C-962F-D2BB1CD59920}" type="sibTrans" cxnId="{B031F830-7CF3-426F-994B-8940AB83B489}">
      <dgm:prSet/>
      <dgm:spPr/>
      <dgm:t>
        <a:bodyPr/>
        <a:lstStyle/>
        <a:p>
          <a:endParaRPr lang="en-GB" sz="2400"/>
        </a:p>
      </dgm:t>
    </dgm:pt>
    <dgm:pt modelId="{C28BD1D3-73FD-45AC-9DD9-34250D73D7A8}">
      <dgm:prSet custT="1"/>
      <dgm:spPr/>
      <dgm:t>
        <a:bodyPr/>
        <a:lstStyle/>
        <a:p>
          <a:pPr rtl="0"/>
          <a:r>
            <a:rPr lang="en-GB" sz="2400" b="0" smtClean="0">
              <a:latin typeface="+mj-lt"/>
            </a:rPr>
            <a:t>F</a:t>
          </a:r>
          <a:r>
            <a:rPr lang="en-GB" sz="2400" b="0" dirty="0" smtClean="0">
              <a:latin typeface="+mj-lt"/>
            </a:rPr>
            <a:t># for Data Science</a:t>
          </a:r>
          <a:endParaRPr lang="en-GB" sz="2400" b="0" dirty="0">
            <a:latin typeface="+mj-lt"/>
          </a:endParaRPr>
        </a:p>
      </dgm:t>
    </dgm:pt>
    <dgm:pt modelId="{88FB5A05-08C6-427F-B6B3-3C69EA04BBCF}" type="parTrans" cxnId="{12610869-A354-46A2-ACE5-771B3917A9CA}">
      <dgm:prSet/>
      <dgm:spPr/>
      <dgm:t>
        <a:bodyPr/>
        <a:lstStyle/>
        <a:p>
          <a:endParaRPr lang="en-GB"/>
        </a:p>
      </dgm:t>
    </dgm:pt>
    <dgm:pt modelId="{0077A640-1A82-475A-84BB-2DE56F9168DC}" type="sibTrans" cxnId="{12610869-A354-46A2-ACE5-771B3917A9CA}">
      <dgm:prSet/>
      <dgm:spPr/>
      <dgm:t>
        <a:bodyPr/>
        <a:lstStyle/>
        <a:p>
          <a:endParaRPr lang="en-GB"/>
        </a:p>
      </dgm:t>
    </dgm:pt>
    <dgm:pt modelId="{36BE772A-2E35-4FC1-9BFC-AD424AC010DB}">
      <dgm:prSet custT="1"/>
      <dgm:spPr/>
      <dgm:t>
        <a:bodyPr/>
        <a:lstStyle/>
        <a:p>
          <a:pPr rtl="0"/>
          <a:r>
            <a:rPr lang="en-GB" sz="2400" b="0" dirty="0" smtClean="0">
              <a:latin typeface="+mj-lt"/>
            </a:rPr>
            <a:t>F# + Excel</a:t>
          </a:r>
          <a:endParaRPr lang="en-GB" sz="2400" b="0" dirty="0">
            <a:latin typeface="+mj-lt"/>
          </a:endParaRPr>
        </a:p>
      </dgm:t>
    </dgm:pt>
    <dgm:pt modelId="{AA078AA7-419D-4E05-9D50-BC957C52F9A4}" type="parTrans" cxnId="{10CB4F1E-57FF-41C7-AE20-98714D09BD4E}">
      <dgm:prSet/>
      <dgm:spPr/>
      <dgm:t>
        <a:bodyPr/>
        <a:lstStyle/>
        <a:p>
          <a:endParaRPr lang="en-GB"/>
        </a:p>
      </dgm:t>
    </dgm:pt>
    <dgm:pt modelId="{12D52B4D-1CE5-4547-BA86-67F141924A67}" type="sibTrans" cxnId="{10CB4F1E-57FF-41C7-AE20-98714D09BD4E}">
      <dgm:prSet/>
      <dgm:spPr/>
      <dgm:t>
        <a:bodyPr/>
        <a:lstStyle/>
        <a:p>
          <a:endParaRPr lang="en-GB"/>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8">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8">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8">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8">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8">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8">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8">
        <dgm:presLayoutVars>
          <dgm:bulletEnabled val="1"/>
        </dgm:presLayoutVars>
      </dgm:prSet>
      <dgm:spPr/>
      <dgm:t>
        <a:bodyPr/>
        <a:lstStyle/>
        <a:p>
          <a:endParaRPr lang="en-GB"/>
        </a:p>
      </dgm:t>
    </dgm:pt>
    <dgm:pt modelId="{9AE86992-AE63-4D89-8FE0-45C96BF644EF}" type="pres">
      <dgm:prSet presAssocID="{796F2D04-5431-410C-962F-D2BB1CD59920}" presName="sibTrans" presStyleCnt="0"/>
      <dgm:spPr/>
    </dgm:pt>
    <dgm:pt modelId="{F2F75E79-A7D1-4E06-B4F0-82074964DC87}" type="pres">
      <dgm:prSet presAssocID="{36BE772A-2E35-4FC1-9BFC-AD424AC010DB}" presName="node" presStyleLbl="node1" presStyleIdx="7" presStyleCnt="8">
        <dgm:presLayoutVars>
          <dgm:bulletEnabled val="1"/>
        </dgm:presLayoutVars>
      </dgm:prSet>
      <dgm:spPr/>
      <dgm:t>
        <a:bodyPr/>
        <a:lstStyle/>
        <a:p>
          <a:endParaRPr lang="en-GB"/>
        </a:p>
      </dgm:t>
    </dgm:pt>
  </dgm:ptLst>
  <dgm:cxnLst>
    <dgm:cxn modelId="{27DFDC21-68FE-4EE2-AEC5-E6FC2C2D6D6B}" type="presOf" srcId="{5997C62F-5E7C-4475-ABF9-3701BF1F545C}" destId="{52A4FD40-540C-4BE8-8FDE-D96AA35A7D10}" srcOrd="0" destOrd="0" presId="urn:microsoft.com/office/officeart/2005/8/layout/default"/>
    <dgm:cxn modelId="{FE5C0326-3503-40BD-9A0A-A2A04ABD4560}" type="presOf" srcId="{36BE772A-2E35-4FC1-9BFC-AD424AC010DB}" destId="{F2F75E79-A7D1-4E06-B4F0-82074964DC87}" srcOrd="0" destOrd="0" presId="urn:microsoft.com/office/officeart/2005/8/layout/default"/>
    <dgm:cxn modelId="{226DDB95-E94C-4267-A51E-1393EA60442A}" type="presOf" srcId="{98560FE6-8497-40FE-BB96-19DF5575BF5C}" destId="{06DCBB91-7B26-4835-B33A-CA07C186EB0F}"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9DE03F14-0037-4533-9966-FF353444D16A}" type="presOf" srcId="{C28BD1D3-73FD-45AC-9DD9-34250D73D7A8}" destId="{E0E71C54-F2D1-4C91-8C80-6B09BF84E94B}"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4AE6D29B-3614-4B9B-8FB2-F7D17858BAD6}" type="presOf" srcId="{CE12A5F0-51E9-4188-936B-C22A5D76B0C8}" destId="{D3652699-7A9F-4E10-8F28-EB1B4316ACCE}" srcOrd="0" destOrd="0" presId="urn:microsoft.com/office/officeart/2005/8/layout/default"/>
    <dgm:cxn modelId="{D5D1C249-F5BA-4516-A2E3-1B955AD9AD02}" type="presOf" srcId="{9CF568F0-5BE9-4CA8-B6C3-4B4C7AFEE50E}" destId="{5ADF61FE-FF80-45AA-A9CE-E34B60324B42}" srcOrd="0" destOrd="0" presId="urn:microsoft.com/office/officeart/2005/8/layout/default"/>
    <dgm:cxn modelId="{E8E410E2-D84E-4ED1-A21B-F0335AF895C6}" type="presOf" srcId="{A4661360-F828-43C9-A256-E9034F2C2550}" destId="{9F535F91-926F-4CD9-9E50-DD6024FF90E6}" srcOrd="0" destOrd="0" presId="urn:microsoft.com/office/officeart/2005/8/layout/default"/>
    <dgm:cxn modelId="{E94C6F31-2A6A-4371-A830-5B9D3D2B89FF}" type="presOf" srcId="{4F0A28B8-1F1A-4D80-9BE8-A97084A86C00}" destId="{18B03463-1FBD-4DF5-8CA0-D3CB9BDC0293}"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AB7A9EF6-7B10-4D95-8E85-BE120BD49D7E}" type="presOf" srcId="{480BBCCB-0D11-49A2-ADF6-0426D1B8FD6A}" destId="{BCE7658B-2374-4A6C-9925-B2C56248DCAA}" srcOrd="0" destOrd="0" presId="urn:microsoft.com/office/officeart/2005/8/layout/default"/>
    <dgm:cxn modelId="{10CB4F1E-57FF-41C7-AE20-98714D09BD4E}" srcId="{5997C62F-5E7C-4475-ABF9-3701BF1F545C}" destId="{36BE772A-2E35-4FC1-9BFC-AD424AC010DB}" srcOrd="7" destOrd="0" parTransId="{AA078AA7-419D-4E05-9D50-BC957C52F9A4}" sibTransId="{12D52B4D-1CE5-4547-BA86-67F141924A67}"/>
    <dgm:cxn modelId="{970B2BBB-6DCE-484E-BF42-F907818D1DFE}" type="presParOf" srcId="{52A4FD40-540C-4BE8-8FDE-D96AA35A7D10}" destId="{06DCBB91-7B26-4835-B33A-CA07C186EB0F}" srcOrd="0" destOrd="0" presId="urn:microsoft.com/office/officeart/2005/8/layout/default"/>
    <dgm:cxn modelId="{C0139613-9FB0-4F80-8814-7B21D91C69C1}" type="presParOf" srcId="{52A4FD40-540C-4BE8-8FDE-D96AA35A7D10}" destId="{093FD4D1-2775-4A3E-AC72-EB598E32E147}" srcOrd="1" destOrd="0" presId="urn:microsoft.com/office/officeart/2005/8/layout/default"/>
    <dgm:cxn modelId="{0C1405D4-1F45-4815-BD9B-AEEB14E79B8F}" type="presParOf" srcId="{52A4FD40-540C-4BE8-8FDE-D96AA35A7D10}" destId="{E0E71C54-F2D1-4C91-8C80-6B09BF84E94B}" srcOrd="2" destOrd="0" presId="urn:microsoft.com/office/officeart/2005/8/layout/default"/>
    <dgm:cxn modelId="{71C53F9B-ACB4-4D77-A436-D6B1F33AD79A}" type="presParOf" srcId="{52A4FD40-540C-4BE8-8FDE-D96AA35A7D10}" destId="{E78BBC4B-316A-4A08-BFFB-73C51016128A}" srcOrd="3" destOrd="0" presId="urn:microsoft.com/office/officeart/2005/8/layout/default"/>
    <dgm:cxn modelId="{6FE3F907-2FCF-4B8E-8DC6-8FE155EB9D66}" type="presParOf" srcId="{52A4FD40-540C-4BE8-8FDE-D96AA35A7D10}" destId="{5ADF61FE-FF80-45AA-A9CE-E34B60324B42}" srcOrd="4" destOrd="0" presId="urn:microsoft.com/office/officeart/2005/8/layout/default"/>
    <dgm:cxn modelId="{50BE089F-A1A5-42D7-93F3-9E45DDBA673D}" type="presParOf" srcId="{52A4FD40-540C-4BE8-8FDE-D96AA35A7D10}" destId="{F457AE65-E4FF-4C48-915D-16FFBAB09FE3}" srcOrd="5" destOrd="0" presId="urn:microsoft.com/office/officeart/2005/8/layout/default"/>
    <dgm:cxn modelId="{223D4A4D-78EA-4559-ADE5-EE94A39959C4}" type="presParOf" srcId="{52A4FD40-540C-4BE8-8FDE-D96AA35A7D10}" destId="{18B03463-1FBD-4DF5-8CA0-D3CB9BDC0293}" srcOrd="6" destOrd="0" presId="urn:microsoft.com/office/officeart/2005/8/layout/default"/>
    <dgm:cxn modelId="{272A69C0-748B-4DD6-8C21-F4C1BA0D0E7A}" type="presParOf" srcId="{52A4FD40-540C-4BE8-8FDE-D96AA35A7D10}" destId="{7BE245B1-DFD0-48DB-BF62-C9DB09716608}" srcOrd="7" destOrd="0" presId="urn:microsoft.com/office/officeart/2005/8/layout/default"/>
    <dgm:cxn modelId="{6D9A13F9-C2E8-4265-8AD2-8D4D9EFF9052}" type="presParOf" srcId="{52A4FD40-540C-4BE8-8FDE-D96AA35A7D10}" destId="{9F535F91-926F-4CD9-9E50-DD6024FF90E6}" srcOrd="8" destOrd="0" presId="urn:microsoft.com/office/officeart/2005/8/layout/default"/>
    <dgm:cxn modelId="{66C4BAD5-45D6-4BFD-AEA9-BC6F0BDE2258}" type="presParOf" srcId="{52A4FD40-540C-4BE8-8FDE-D96AA35A7D10}" destId="{D4217C49-710B-4040-BD9D-E3996AEE299E}" srcOrd="9" destOrd="0" presId="urn:microsoft.com/office/officeart/2005/8/layout/default"/>
    <dgm:cxn modelId="{7F700946-CED4-4D30-9328-C8D2056F8E8D}" type="presParOf" srcId="{52A4FD40-540C-4BE8-8FDE-D96AA35A7D10}" destId="{BCE7658B-2374-4A6C-9925-B2C56248DCAA}" srcOrd="10" destOrd="0" presId="urn:microsoft.com/office/officeart/2005/8/layout/default"/>
    <dgm:cxn modelId="{5368457B-6D9D-4AFA-9BBD-C5397914D8CC}" type="presParOf" srcId="{52A4FD40-540C-4BE8-8FDE-D96AA35A7D10}" destId="{92B533C0-C227-458D-A105-6EECA8C9545E}" srcOrd="11" destOrd="0" presId="urn:microsoft.com/office/officeart/2005/8/layout/default"/>
    <dgm:cxn modelId="{8BCEA50F-A0E1-4734-A559-8514E86DFCB2}" type="presParOf" srcId="{52A4FD40-540C-4BE8-8FDE-D96AA35A7D10}" destId="{D3652699-7A9F-4E10-8F28-EB1B4316ACCE}" srcOrd="12" destOrd="0" presId="urn:microsoft.com/office/officeart/2005/8/layout/default"/>
    <dgm:cxn modelId="{8AEAB793-3F04-499E-9090-584ED0BE9F5B}" type="presParOf" srcId="{52A4FD40-540C-4BE8-8FDE-D96AA35A7D10}" destId="{9AE86992-AE63-4D89-8FE0-45C96BF644EF}" srcOrd="13" destOrd="0" presId="urn:microsoft.com/office/officeart/2005/8/layout/default"/>
    <dgm:cxn modelId="{B922E505-E17F-4D52-B663-A19A69FB148A}" type="presParOf" srcId="{52A4FD40-540C-4BE8-8FDE-D96AA35A7D10}" destId="{F2F75E79-A7D1-4E06-B4F0-82074964DC87}"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a:solidFill>
          <a:schemeClr val="bg2"/>
        </a:solidFill>
      </dgm:spPr>
      <dgm:t>
        <a:bodyPr/>
        <a:lstStyle/>
        <a:p>
          <a:pPr rtl="0"/>
          <a:r>
            <a:rPr lang="en-GB" sz="2800" b="0" dirty="0" smtClean="0">
              <a:latin typeface="+mj-lt"/>
            </a:rPr>
            <a:t>F# Basics</a:t>
          </a:r>
          <a:endParaRPr lang="en-GB" sz="28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2800" b="0" dirty="0" smtClean="0">
              <a:latin typeface="+mj-lt"/>
            </a:rPr>
            <a:t>F# + Excel</a:t>
          </a:r>
          <a:endParaRPr lang="en-GB" sz="28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a:solidFill>
          <a:schemeClr val="bg2"/>
        </a:solidFill>
      </dgm:spPr>
      <dgm:t>
        <a:bodyPr/>
        <a:lstStyle/>
        <a:p>
          <a:pPr rtl="0"/>
          <a:r>
            <a:rPr lang="en-GB" sz="2800" b="0" dirty="0" smtClean="0">
              <a:latin typeface="+mj-lt"/>
            </a:rPr>
            <a:t>F# for </a:t>
          </a:r>
          <a:r>
            <a:rPr lang="en-GB" sz="2800" b="0" dirty="0" smtClean="0">
              <a:latin typeface="+mj-lt"/>
            </a:rPr>
            <a:t>DSLs</a:t>
          </a:r>
          <a:endParaRPr lang="en-GB" sz="28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a:solidFill>
          <a:schemeClr val="bg2"/>
        </a:solidFill>
      </dgm:spPr>
      <dgm:t>
        <a:bodyPr/>
        <a:lstStyle/>
        <a:p>
          <a:pPr rtl="0"/>
          <a:r>
            <a:rPr lang="en-GB" sz="2800" b="0" baseline="0" dirty="0" smtClean="0">
              <a:latin typeface="+mj-lt"/>
            </a:rPr>
            <a:t>F# for GPUs</a:t>
          </a:r>
          <a:endParaRPr lang="en-GB" sz="28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a:solidFill>
          <a:schemeClr val="bg2"/>
        </a:solidFill>
      </dgm:spPr>
      <dgm:t>
        <a:bodyPr/>
        <a:lstStyle/>
        <a:p>
          <a:pPr rtl="0"/>
          <a:r>
            <a:rPr lang="en-GB" sz="2800" b="0" dirty="0" smtClean="0">
              <a:latin typeface="+mj-lt"/>
            </a:rPr>
            <a:t>F# for Pricing</a:t>
          </a:r>
          <a:endParaRPr lang="en-GB" sz="28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2800" b="0" dirty="0" smtClean="0">
              <a:latin typeface="+mj-lt"/>
            </a:rPr>
            <a:t>F# + R</a:t>
          </a:r>
          <a:endParaRPr lang="en-GB" sz="28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a:solidFill>
          <a:schemeClr val="bg2"/>
        </a:solidFill>
      </dgm:spPr>
      <dgm:t>
        <a:bodyPr/>
        <a:lstStyle/>
        <a:p>
          <a:pPr rtl="0"/>
          <a:r>
            <a:rPr lang="en-GB" sz="2800" b="0" dirty="0" smtClean="0">
              <a:latin typeface="+mj-lt"/>
            </a:rPr>
            <a:t>F# for Data Science</a:t>
          </a:r>
          <a:endParaRPr lang="en-GB" sz="28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FFCEE583-B4C0-45A3-A630-63A488554D9F}" srcId="{5997C62F-5E7C-4475-ABF9-3701BF1F545C}" destId="{98560FE6-8497-40FE-BB96-19DF5575BF5C}" srcOrd="0" destOrd="0" parTransId="{72B855FC-866E-4258-832D-30A37BCBCDE1}" sibTransId="{6BFF7754-84A9-4A25-AA68-AF749307859A}"/>
    <dgm:cxn modelId="{ED5DF838-45CC-4776-96EE-68FEF1436C0C}" type="presOf" srcId="{480BBCCB-0D11-49A2-ADF6-0426D1B8FD6A}" destId="{BCE7658B-2374-4A6C-9925-B2C56248DCAA}"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87564E06-C1A0-4A28-A2BE-3FFA57A96D32}" type="presOf" srcId="{CE12A5F0-51E9-4188-936B-C22A5D76B0C8}" destId="{D3652699-7A9F-4E10-8F28-EB1B4316ACCE}" srcOrd="0" destOrd="0" presId="urn:microsoft.com/office/officeart/2005/8/layout/default"/>
    <dgm:cxn modelId="{83F0EE17-6CF1-430E-B7E1-4306E0424C3A}" srcId="{5997C62F-5E7C-4475-ABF9-3701BF1F545C}" destId="{A4661360-F828-43C9-A256-E9034F2C2550}" srcOrd="4" destOrd="0" parTransId="{3A445813-3A39-4F37-986B-1A740B3C211A}" sibTransId="{643C0E40-D8E0-4608-AD8C-5A1331453068}"/>
    <dgm:cxn modelId="{77DA5DF5-3E30-4AFD-8149-3B65AAC09795}" type="presOf" srcId="{5997C62F-5E7C-4475-ABF9-3701BF1F545C}" destId="{52A4FD40-540C-4BE8-8FDE-D96AA35A7D10}" srcOrd="0" destOrd="0" presId="urn:microsoft.com/office/officeart/2005/8/layout/default"/>
    <dgm:cxn modelId="{71B78522-03C9-485F-B9E1-CED693EB78AC}" type="presOf" srcId="{4F0A28B8-1F1A-4D80-9BE8-A97084A86C00}" destId="{18B03463-1FBD-4DF5-8CA0-D3CB9BDC0293}" srcOrd="0" destOrd="0" presId="urn:microsoft.com/office/officeart/2005/8/layout/default"/>
    <dgm:cxn modelId="{BD065CC2-D642-402B-BC1B-A07A8B5E1B78}" type="presOf" srcId="{9CF568F0-5BE9-4CA8-B6C3-4B4C7AFEE50E}" destId="{5ADF61FE-FF80-45AA-A9CE-E34B60324B42}"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AA3BB232-9277-45C4-B6AC-BC1474227DEC}" type="presOf" srcId="{A4661360-F828-43C9-A256-E9034F2C2550}" destId="{9F535F91-926F-4CD9-9E50-DD6024FF90E6}" srcOrd="0" destOrd="0" presId="urn:microsoft.com/office/officeart/2005/8/layout/default"/>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5CEF4B5D-D4FE-40E0-B7AB-796C780A77A9}" type="presOf" srcId="{98560FE6-8497-40FE-BB96-19DF5575BF5C}" destId="{06DCBB91-7B26-4835-B33A-CA07C186EB0F}" srcOrd="0" destOrd="0" presId="urn:microsoft.com/office/officeart/2005/8/layout/default"/>
    <dgm:cxn modelId="{5012A4A3-9460-466A-A9E9-4EF623BD666D}" type="presOf" srcId="{C28BD1D3-73FD-45AC-9DD9-34250D73D7A8}" destId="{E0E71C54-F2D1-4C91-8C80-6B09BF84E94B}" srcOrd="0" destOrd="0" presId="urn:microsoft.com/office/officeart/2005/8/layout/default"/>
    <dgm:cxn modelId="{3643E8BE-00C9-4F21-A8A1-85FB15581D0F}" type="presParOf" srcId="{52A4FD40-540C-4BE8-8FDE-D96AA35A7D10}" destId="{06DCBB91-7B26-4835-B33A-CA07C186EB0F}" srcOrd="0" destOrd="0" presId="urn:microsoft.com/office/officeart/2005/8/layout/default"/>
    <dgm:cxn modelId="{F5DB1273-93EA-4744-8F55-EE08A21996CF}" type="presParOf" srcId="{52A4FD40-540C-4BE8-8FDE-D96AA35A7D10}" destId="{093FD4D1-2775-4A3E-AC72-EB598E32E147}" srcOrd="1" destOrd="0" presId="urn:microsoft.com/office/officeart/2005/8/layout/default"/>
    <dgm:cxn modelId="{2E22B615-A658-4037-9769-9C38D12DEAB9}" type="presParOf" srcId="{52A4FD40-540C-4BE8-8FDE-D96AA35A7D10}" destId="{E0E71C54-F2D1-4C91-8C80-6B09BF84E94B}" srcOrd="2" destOrd="0" presId="urn:microsoft.com/office/officeart/2005/8/layout/default"/>
    <dgm:cxn modelId="{B418ABF0-7F5A-42C3-AA4F-89053850C782}" type="presParOf" srcId="{52A4FD40-540C-4BE8-8FDE-D96AA35A7D10}" destId="{E78BBC4B-316A-4A08-BFFB-73C51016128A}" srcOrd="3" destOrd="0" presId="urn:microsoft.com/office/officeart/2005/8/layout/default"/>
    <dgm:cxn modelId="{8FC629A4-F9FC-4685-A4AB-5FB921D79FA6}" type="presParOf" srcId="{52A4FD40-540C-4BE8-8FDE-D96AA35A7D10}" destId="{5ADF61FE-FF80-45AA-A9CE-E34B60324B42}" srcOrd="4" destOrd="0" presId="urn:microsoft.com/office/officeart/2005/8/layout/default"/>
    <dgm:cxn modelId="{965D9CBF-036F-401A-A604-9FA12ACCFA3D}" type="presParOf" srcId="{52A4FD40-540C-4BE8-8FDE-D96AA35A7D10}" destId="{F457AE65-E4FF-4C48-915D-16FFBAB09FE3}" srcOrd="5" destOrd="0" presId="urn:microsoft.com/office/officeart/2005/8/layout/default"/>
    <dgm:cxn modelId="{40CE7D0A-6C71-4FC6-80DE-A1C439E52B8B}" type="presParOf" srcId="{52A4FD40-540C-4BE8-8FDE-D96AA35A7D10}" destId="{18B03463-1FBD-4DF5-8CA0-D3CB9BDC0293}" srcOrd="6" destOrd="0" presId="urn:microsoft.com/office/officeart/2005/8/layout/default"/>
    <dgm:cxn modelId="{8B5C4F3B-7E19-42FB-9E57-9BF558564ABE}" type="presParOf" srcId="{52A4FD40-540C-4BE8-8FDE-D96AA35A7D10}" destId="{7BE245B1-DFD0-48DB-BF62-C9DB09716608}" srcOrd="7" destOrd="0" presId="urn:microsoft.com/office/officeart/2005/8/layout/default"/>
    <dgm:cxn modelId="{57395E2A-3EFF-4EFF-91DE-C49F2CBC3A08}" type="presParOf" srcId="{52A4FD40-540C-4BE8-8FDE-D96AA35A7D10}" destId="{9F535F91-926F-4CD9-9E50-DD6024FF90E6}" srcOrd="8" destOrd="0" presId="urn:microsoft.com/office/officeart/2005/8/layout/default"/>
    <dgm:cxn modelId="{6185EE4D-095C-4374-A634-7789706C44BA}" type="presParOf" srcId="{52A4FD40-540C-4BE8-8FDE-D96AA35A7D10}" destId="{D4217C49-710B-4040-BD9D-E3996AEE299E}" srcOrd="9" destOrd="0" presId="urn:microsoft.com/office/officeart/2005/8/layout/default"/>
    <dgm:cxn modelId="{5BFBBE1C-25EB-4575-96A5-EDFDBC7F5067}" type="presParOf" srcId="{52A4FD40-540C-4BE8-8FDE-D96AA35A7D10}" destId="{BCE7658B-2374-4A6C-9925-B2C56248DCAA}" srcOrd="10" destOrd="0" presId="urn:microsoft.com/office/officeart/2005/8/layout/default"/>
    <dgm:cxn modelId="{A5799612-1D28-4F87-9FA9-66A144A4B058}" type="presParOf" srcId="{52A4FD40-540C-4BE8-8FDE-D96AA35A7D10}" destId="{92B533C0-C227-458D-A105-6EECA8C9545E}" srcOrd="11" destOrd="0" presId="urn:microsoft.com/office/officeart/2005/8/layout/default"/>
    <dgm:cxn modelId="{C90A0597-5839-4C3A-99C2-3C772EB583C3}"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87836" y="-2246648"/>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Situation</a:t>
          </a:r>
          <a:endParaRPr lang="en-GB" sz="3200" b="0" kern="1200" dirty="0">
            <a:latin typeface="+mj-lt"/>
          </a:endParaRPr>
        </a:p>
      </dsp:txBody>
      <dsp:txXfrm rot="-5400000">
        <a:off x="2877865" y="87549"/>
        <a:ext cx="5091979" cy="447811"/>
      </dsp:txXfrm>
    </dsp:sp>
    <dsp:sp modelId="{0B61F41B-E0A1-4219-807E-63169DFB0B72}">
      <dsp:nvSpPr>
        <dsp:cNvPr id="0" name=""/>
        <dsp:cNvSpPr/>
      </dsp:nvSpPr>
      <dsp:spPr>
        <a:xfrm>
          <a:off x="0" y="1289"/>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S</a:t>
          </a:r>
          <a:endParaRPr lang="en-GB" sz="4400" b="0" kern="1200" dirty="0">
            <a:latin typeface="+mj-lt"/>
          </a:endParaRPr>
        </a:p>
      </dsp:txBody>
      <dsp:txXfrm>
        <a:off x="30282" y="31571"/>
        <a:ext cx="2817301" cy="559765"/>
      </dsp:txXfrm>
    </dsp:sp>
    <dsp:sp modelId="{FF6B19C8-2B66-4B5F-AD41-13FE9DD73051}">
      <dsp:nvSpPr>
        <dsp:cNvPr id="0" name=""/>
        <dsp:cNvSpPr/>
      </dsp:nvSpPr>
      <dsp:spPr>
        <a:xfrm rot="5400000">
          <a:off x="5187836" y="-1595302"/>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Problem</a:t>
          </a:r>
          <a:endParaRPr lang="en-GB" sz="3200" b="0" kern="1200" dirty="0">
            <a:latin typeface="+mj-lt"/>
          </a:endParaRPr>
        </a:p>
      </dsp:txBody>
      <dsp:txXfrm rot="-5400000">
        <a:off x="2877865" y="738895"/>
        <a:ext cx="5091979" cy="447811"/>
      </dsp:txXfrm>
    </dsp:sp>
    <dsp:sp modelId="{93B1A75A-8515-4BD3-B7FD-85C0ADA2B242}">
      <dsp:nvSpPr>
        <dsp:cNvPr id="0" name=""/>
        <dsp:cNvSpPr/>
      </dsp:nvSpPr>
      <dsp:spPr>
        <a:xfrm>
          <a:off x="0" y="652635"/>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P</a:t>
          </a:r>
          <a:endParaRPr lang="en-GB" sz="4400" b="0" kern="1200" dirty="0">
            <a:latin typeface="+mj-lt"/>
          </a:endParaRPr>
        </a:p>
      </dsp:txBody>
      <dsp:txXfrm>
        <a:off x="30282" y="682917"/>
        <a:ext cx="2817301" cy="559765"/>
      </dsp:txXfrm>
    </dsp:sp>
    <dsp:sp modelId="{C7F10A5F-EF74-4450-9405-83E63C6AFED0}">
      <dsp:nvSpPr>
        <dsp:cNvPr id="0" name=""/>
        <dsp:cNvSpPr/>
      </dsp:nvSpPr>
      <dsp:spPr>
        <a:xfrm rot="5400000">
          <a:off x="5187836" y="-943957"/>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Implication</a:t>
          </a:r>
          <a:endParaRPr lang="en-GB" sz="3200" b="0" kern="1200" dirty="0">
            <a:latin typeface="+mj-lt"/>
          </a:endParaRPr>
        </a:p>
      </dsp:txBody>
      <dsp:txXfrm rot="-5400000">
        <a:off x="2877865" y="1390240"/>
        <a:ext cx="5091979" cy="447811"/>
      </dsp:txXfrm>
    </dsp:sp>
    <dsp:sp modelId="{84D87831-76A9-45AA-8973-225A9AEBFFF7}">
      <dsp:nvSpPr>
        <dsp:cNvPr id="0" name=""/>
        <dsp:cNvSpPr/>
      </dsp:nvSpPr>
      <dsp:spPr>
        <a:xfrm>
          <a:off x="0" y="1303980"/>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I</a:t>
          </a:r>
          <a:endParaRPr lang="en-GB" sz="4400" b="0" kern="1200" dirty="0">
            <a:latin typeface="+mj-lt"/>
          </a:endParaRPr>
        </a:p>
      </dsp:txBody>
      <dsp:txXfrm>
        <a:off x="30282" y="1334262"/>
        <a:ext cx="2817301" cy="559765"/>
      </dsp:txXfrm>
    </dsp:sp>
    <dsp:sp modelId="{73373EED-2983-43F2-8842-AADEB2ABAB7D}">
      <dsp:nvSpPr>
        <dsp:cNvPr id="0" name=""/>
        <dsp:cNvSpPr/>
      </dsp:nvSpPr>
      <dsp:spPr>
        <a:xfrm rot="5400000">
          <a:off x="5187836" y="-292611"/>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smtClean="0">
              <a:latin typeface="+mj-lt"/>
            </a:rPr>
            <a:t>Need</a:t>
          </a:r>
          <a:endParaRPr lang="en-GB" sz="3200" b="0" kern="1200" dirty="0">
            <a:latin typeface="+mj-lt"/>
          </a:endParaRPr>
        </a:p>
      </dsp:txBody>
      <dsp:txXfrm rot="-5400000">
        <a:off x="2877865" y="2041586"/>
        <a:ext cx="5091979" cy="447811"/>
      </dsp:txXfrm>
    </dsp:sp>
    <dsp:sp modelId="{E34B79A8-2E78-48E9-85A5-AF0588370098}">
      <dsp:nvSpPr>
        <dsp:cNvPr id="0" name=""/>
        <dsp:cNvSpPr/>
      </dsp:nvSpPr>
      <dsp:spPr>
        <a:xfrm>
          <a:off x="0" y="1955326"/>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N</a:t>
          </a:r>
          <a:endParaRPr lang="en-GB" sz="4400" b="0" kern="1200" baseline="30000" dirty="0">
            <a:latin typeface="+mj-lt"/>
          </a:endParaRPr>
        </a:p>
      </dsp:txBody>
      <dsp:txXfrm>
        <a:off x="30282" y="1985608"/>
        <a:ext cx="2817301" cy="5597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463"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Basics</a:t>
          </a:r>
          <a:endParaRPr lang="en-GB" sz="2800" b="0" kern="1200" dirty="0">
            <a:latin typeface="+mj-lt"/>
          </a:endParaRPr>
        </a:p>
      </dsp:txBody>
      <dsp:txXfrm>
        <a:off x="2463" y="309676"/>
        <a:ext cx="1954607" cy="1172764"/>
      </dsp:txXfrm>
    </dsp:sp>
    <dsp:sp modelId="{E0E71C54-F2D1-4C91-8C80-6B09BF84E94B}">
      <dsp:nvSpPr>
        <dsp:cNvPr id="0" name=""/>
        <dsp:cNvSpPr/>
      </dsp:nvSpPr>
      <dsp:spPr>
        <a:xfrm>
          <a:off x="2152532"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smtClean="0">
              <a:latin typeface="+mj-lt"/>
            </a:rPr>
            <a:t>F</a:t>
          </a:r>
          <a:r>
            <a:rPr lang="en-GB" sz="2800" b="0" kern="1200" dirty="0" smtClean="0">
              <a:latin typeface="+mj-lt"/>
            </a:rPr>
            <a:t># for Data Science</a:t>
          </a:r>
          <a:endParaRPr lang="en-GB" sz="2800" b="0" kern="1200" dirty="0">
            <a:latin typeface="+mj-lt"/>
          </a:endParaRPr>
        </a:p>
      </dsp:txBody>
      <dsp:txXfrm>
        <a:off x="2152532" y="309676"/>
        <a:ext cx="1954607" cy="1172764"/>
      </dsp:txXfrm>
    </dsp:sp>
    <dsp:sp modelId="{5ADF61FE-FF80-45AA-A9CE-E34B60324B42}">
      <dsp:nvSpPr>
        <dsp:cNvPr id="0" name=""/>
        <dsp:cNvSpPr/>
      </dsp:nvSpPr>
      <dsp:spPr>
        <a:xfrm>
          <a:off x="4302600" y="309676"/>
          <a:ext cx="1954607" cy="1172764"/>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dirty="0" smtClean="0">
              <a:latin typeface="+mj-lt"/>
            </a:rPr>
            <a:t>F# for GPUs</a:t>
          </a:r>
          <a:endParaRPr lang="en-GB" sz="2800" b="0" kern="1200" dirty="0">
            <a:latin typeface="+mj-lt"/>
          </a:endParaRPr>
        </a:p>
      </dsp:txBody>
      <dsp:txXfrm>
        <a:off x="4302600" y="309676"/>
        <a:ext cx="1954607" cy="1172764"/>
      </dsp:txXfrm>
    </dsp:sp>
    <dsp:sp modelId="{18B03463-1FBD-4DF5-8CA0-D3CB9BDC0293}">
      <dsp:nvSpPr>
        <dsp:cNvPr id="0" name=""/>
        <dsp:cNvSpPr/>
      </dsp:nvSpPr>
      <dsp:spPr>
        <a:xfrm>
          <a:off x="6452669" y="309676"/>
          <a:ext cx="1954607" cy="1172764"/>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 Excel</a:t>
          </a:r>
          <a:endParaRPr lang="en-GB" sz="2800" b="0" kern="1200" dirty="0">
            <a:latin typeface="+mj-lt"/>
          </a:endParaRPr>
        </a:p>
      </dsp:txBody>
      <dsp:txXfrm>
        <a:off x="6452669" y="309676"/>
        <a:ext cx="1954607" cy="1172764"/>
      </dsp:txXfrm>
    </dsp:sp>
    <dsp:sp modelId="{9F535F91-926F-4CD9-9E50-DD6024FF90E6}">
      <dsp:nvSpPr>
        <dsp:cNvPr id="0" name=""/>
        <dsp:cNvSpPr/>
      </dsp:nvSpPr>
      <dsp:spPr>
        <a:xfrm>
          <a:off x="1077498"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Pricing</a:t>
          </a:r>
          <a:endParaRPr lang="en-GB" sz="2800" b="0" kern="1200" dirty="0">
            <a:latin typeface="+mj-lt"/>
          </a:endParaRPr>
        </a:p>
      </dsp:txBody>
      <dsp:txXfrm>
        <a:off x="1077498" y="1677901"/>
        <a:ext cx="1954607" cy="1172764"/>
      </dsp:txXfrm>
    </dsp:sp>
    <dsp:sp modelId="{BCE7658B-2374-4A6C-9925-B2C56248DCAA}">
      <dsp:nvSpPr>
        <dsp:cNvPr id="0" name=""/>
        <dsp:cNvSpPr/>
      </dsp:nvSpPr>
      <dsp:spPr>
        <a:xfrm>
          <a:off x="3227566"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a:t>
          </a:r>
          <a:r>
            <a:rPr lang="en-GB" sz="2800" b="0" kern="1200" dirty="0" smtClean="0">
              <a:latin typeface="+mj-lt"/>
            </a:rPr>
            <a:t>DSLs</a:t>
          </a:r>
          <a:endParaRPr lang="en-GB" sz="2800" b="0" kern="1200" dirty="0">
            <a:latin typeface="+mj-lt"/>
          </a:endParaRPr>
        </a:p>
      </dsp:txBody>
      <dsp:txXfrm>
        <a:off x="3227566" y="1677901"/>
        <a:ext cx="1954607" cy="1172764"/>
      </dsp:txXfrm>
    </dsp:sp>
    <dsp:sp modelId="{D3652699-7A9F-4E10-8F28-EB1B4316ACCE}">
      <dsp:nvSpPr>
        <dsp:cNvPr id="0" name=""/>
        <dsp:cNvSpPr/>
      </dsp:nvSpPr>
      <dsp:spPr>
        <a:xfrm>
          <a:off x="5377635"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 R</a:t>
          </a:r>
          <a:endParaRPr lang="en-GB" sz="2800" b="0" kern="1200" dirty="0">
            <a:latin typeface="+mj-lt"/>
          </a:endParaRPr>
        </a:p>
      </dsp:txBody>
      <dsp:txXfrm>
        <a:off x="5377635" y="1677901"/>
        <a:ext cx="1954607" cy="11727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149846" y="-1149846"/>
          <a:ext cx="1891307"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latin typeface="+mn-lt"/>
            </a:rPr>
            <a:t>Open, cross-platform, strongly typed, efficient, rock-solid stable</a:t>
          </a:r>
          <a:endParaRPr lang="en-US" sz="2800" b="0" kern="1200" dirty="0">
            <a:latin typeface="+mn-lt"/>
          </a:endParaRPr>
        </a:p>
      </dsp:txBody>
      <dsp:txXfrm rot="5400000">
        <a:off x="-1" y="1"/>
        <a:ext cx="4191000" cy="1418480"/>
      </dsp:txXfrm>
    </dsp:sp>
    <dsp:sp modelId="{51DBD211-C134-41AD-AD57-176244304372}">
      <dsp:nvSpPr>
        <dsp:cNvPr id="0" name=""/>
        <dsp:cNvSpPr/>
      </dsp:nvSpPr>
      <dsp:spPr>
        <a:xfrm>
          <a:off x="4191000" y="0"/>
          <a:ext cx="4191000" cy="189130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kern="1200" dirty="0" smtClean="0"/>
            <a:t>The safe choice for functional-first</a:t>
          </a:r>
          <a:endParaRPr lang="en-US" sz="2800" b="0" kern="1200" dirty="0"/>
        </a:p>
      </dsp:txBody>
      <dsp:txXfrm>
        <a:off x="4191000" y="0"/>
        <a:ext cx="4191000" cy="1418480"/>
      </dsp:txXfrm>
    </dsp:sp>
    <dsp:sp modelId="{6341D0F4-C184-47C1-B6FD-93C52A30A16E}">
      <dsp:nvSpPr>
        <dsp:cNvPr id="0" name=""/>
        <dsp:cNvSpPr/>
      </dsp:nvSpPr>
      <dsp:spPr>
        <a:xfrm rot="10800000">
          <a:off x="0" y="1891307"/>
          <a:ext cx="4191000" cy="189130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Unbeatable, practical, scalable </a:t>
          </a:r>
          <a:r>
            <a:rPr lang="en-GB" sz="2800" b="0" kern="1200" dirty="0" smtClean="0"/>
            <a:t>data integration</a:t>
          </a:r>
          <a:endParaRPr lang="en-US" sz="2800" b="0" kern="1200" dirty="0"/>
        </a:p>
      </dsp:txBody>
      <dsp:txXfrm rot="10800000">
        <a:off x="0" y="2364134"/>
        <a:ext cx="4191000" cy="1418480"/>
      </dsp:txXfrm>
    </dsp:sp>
    <dsp:sp modelId="{06F7728C-5299-4235-8017-DBD5BC2DB36C}">
      <dsp:nvSpPr>
        <dsp:cNvPr id="0" name=""/>
        <dsp:cNvSpPr/>
      </dsp:nvSpPr>
      <dsp:spPr>
        <a:xfrm rot="5400000">
          <a:off x="5340846" y="741461"/>
          <a:ext cx="1891307"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Tooling for Windows, Linux, OSX, Android, iOS and more</a:t>
          </a:r>
          <a:endParaRPr lang="en-US" sz="2800" b="0" kern="1200" dirty="0"/>
        </a:p>
      </dsp:txBody>
      <dsp:txXfrm rot="-5400000">
        <a:off x="4190999" y="2364134"/>
        <a:ext cx="4191000" cy="1418480"/>
      </dsp:txXfrm>
    </dsp:sp>
    <dsp:sp modelId="{62CD59B7-0D31-4CEC-A61C-C239FA1C3946}">
      <dsp:nvSpPr>
        <dsp:cNvPr id="0" name=""/>
        <dsp:cNvSpPr/>
      </dsp:nvSpPr>
      <dsp:spPr>
        <a:xfrm>
          <a:off x="2933700" y="1418480"/>
          <a:ext cx="2514600" cy="94565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2979863" y="1464643"/>
        <a:ext cx="2422274" cy="853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252"/>
          <a:ext cx="6996545" cy="69435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“I lead a team developing…”</a:t>
          </a:r>
          <a:endParaRPr lang="en-GB" sz="3200" b="0" kern="1200" dirty="0">
            <a:latin typeface="+mj-lt"/>
          </a:endParaRPr>
        </a:p>
      </dsp:txBody>
      <dsp:txXfrm>
        <a:off x="33895" y="37147"/>
        <a:ext cx="6928755" cy="626561"/>
      </dsp:txXfrm>
    </dsp:sp>
    <dsp:sp modelId="{671EDA18-3F56-4962-9CC7-6C7A0732D094}">
      <dsp:nvSpPr>
        <dsp:cNvPr id="0" name=""/>
        <dsp:cNvSpPr/>
      </dsp:nvSpPr>
      <dsp:spPr>
        <a:xfrm>
          <a:off x="0" y="697603"/>
          <a:ext cx="6996545" cy="2667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Data Processing Pipelines</a:t>
          </a:r>
          <a:endParaRPr lang="en-GB" sz="18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Insurance Calculation 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Service Implementations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Trading Platforms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Market Simulators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smtClean="0">
              <a:latin typeface="+mj-lt"/>
            </a:rPr>
            <a:t>Server-side Game 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697603"/>
        <a:ext cx="6996545" cy="2667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2044"/>
          <a:ext cx="6996545" cy="77585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“I lead a team developing…”</a:t>
          </a:r>
          <a:endParaRPr lang="en-GB" sz="3200" b="0" kern="1200" dirty="0">
            <a:latin typeface="+mj-lt"/>
          </a:endParaRPr>
        </a:p>
      </dsp:txBody>
      <dsp:txXfrm>
        <a:off x="37874" y="39918"/>
        <a:ext cx="6920797" cy="700103"/>
      </dsp:txXfrm>
    </dsp:sp>
    <dsp:sp modelId="{671EDA18-3F56-4962-9CC7-6C7A0732D094}">
      <dsp:nvSpPr>
        <dsp:cNvPr id="0" name=""/>
        <dsp:cNvSpPr/>
      </dsp:nvSpPr>
      <dsp:spPr>
        <a:xfrm>
          <a:off x="0" y="777896"/>
          <a:ext cx="6996545" cy="2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smtClean="0">
              <a:latin typeface="+mj-lt"/>
            </a:rPr>
            <a:t>Analytical Services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Services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777896"/>
        <a:ext cx="6996545" cy="2588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6D9ADA7-8535-4AEB-BEE2-A86D88A63B71}">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ED028250-E1FC-4279-A963-61F228BC6058}">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2928640"/>
        <a:ext cx="6996545" cy="4380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03D069B-D8CD-4B99-BBE7-8F61BEA97623}">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50768FEC-F12F-4D00-99B9-699F35685B0E}">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dirty="0" smtClean="0">
              <a:latin typeface="+mj-lt"/>
            </a:rPr>
            <a:t>for analytical components and services</a:t>
          </a:r>
          <a:endParaRPr lang="en-GB" sz="2800" b="0" kern="1200" dirty="0">
            <a:latin typeface="+mj-lt"/>
          </a:endParaRPr>
        </a:p>
      </dsp:txBody>
      <dsp:txXfrm>
        <a:off x="0" y="2928640"/>
        <a:ext cx="6996545" cy="4380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051"/>
          <a:ext cx="6996545" cy="8943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3658" y="44709"/>
        <a:ext cx="6909229" cy="807014"/>
      </dsp:txXfrm>
    </dsp:sp>
    <dsp:sp modelId="{4FD49528-3AFD-4586-A598-6BE044AE478F}">
      <dsp:nvSpPr>
        <dsp:cNvPr id="0" name=""/>
        <dsp:cNvSpPr/>
      </dsp:nvSpPr>
      <dsp:spPr>
        <a:xfrm>
          <a:off x="0" y="907925"/>
          <a:ext cx="6996545" cy="89433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eliminates entire phases</a:t>
          </a:r>
          <a:endParaRPr lang="en-GB" sz="2400" b="1" kern="1200" dirty="0">
            <a:latin typeface="+mj-lt"/>
          </a:endParaRPr>
        </a:p>
      </dsp:txBody>
      <dsp:txXfrm>
        <a:off x="43658" y="951583"/>
        <a:ext cx="6909229" cy="807014"/>
      </dsp:txXfrm>
    </dsp:sp>
    <dsp:sp modelId="{A40EF56E-93DE-42F2-ADBC-C1014EEA99A8}">
      <dsp:nvSpPr>
        <dsp:cNvPr id="0" name=""/>
        <dsp:cNvSpPr/>
      </dsp:nvSpPr>
      <dsp:spPr>
        <a:xfrm>
          <a:off x="0" y="1814799"/>
          <a:ext cx="6996545" cy="89433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3658" y="1858457"/>
        <a:ext cx="6909229" cy="807014"/>
      </dsp:txXfrm>
    </dsp:sp>
    <dsp:sp modelId="{B3F1D52E-F9C0-4E49-A912-DD2768F75062}">
      <dsp:nvSpPr>
        <dsp:cNvPr id="0" name=""/>
        <dsp:cNvSpPr/>
      </dsp:nvSpPr>
      <dsp:spPr>
        <a:xfrm>
          <a:off x="0" y="2721673"/>
          <a:ext cx="6996545" cy="89433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complex problems</a:t>
          </a:r>
          <a:endParaRPr lang="en-GB" sz="2400" b="1" kern="1200" dirty="0">
            <a:latin typeface="+mj-lt"/>
          </a:endParaRPr>
        </a:p>
      </dsp:txBody>
      <dsp:txXfrm>
        <a:off x="43658" y="2765331"/>
        <a:ext cx="6909229" cy="807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990"/>
          <a:ext cx="6996545" cy="85823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1896" y="43886"/>
        <a:ext cx="6912753" cy="774444"/>
      </dsp:txXfrm>
    </dsp:sp>
    <dsp:sp modelId="{4FD49528-3AFD-4586-A598-6BE044AE478F}">
      <dsp:nvSpPr>
        <dsp:cNvPr id="0" name=""/>
        <dsp:cNvSpPr/>
      </dsp:nvSpPr>
      <dsp:spPr>
        <a:xfrm>
          <a:off x="0" y="872264"/>
          <a:ext cx="6996545" cy="858236"/>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improves time-to-market</a:t>
          </a:r>
          <a:endParaRPr lang="en-GB" sz="2400" b="1" kern="1200" dirty="0">
            <a:latin typeface="+mj-lt"/>
          </a:endParaRPr>
        </a:p>
      </dsp:txBody>
      <dsp:txXfrm>
        <a:off x="41896" y="914160"/>
        <a:ext cx="6912753" cy="774444"/>
      </dsp:txXfrm>
    </dsp:sp>
    <dsp:sp modelId="{A40EF56E-93DE-42F2-ADBC-C1014EEA99A8}">
      <dsp:nvSpPr>
        <dsp:cNvPr id="0" name=""/>
        <dsp:cNvSpPr/>
      </dsp:nvSpPr>
      <dsp:spPr>
        <a:xfrm>
          <a:off x="0" y="1742538"/>
          <a:ext cx="6996545" cy="858236"/>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1896" y="1784434"/>
        <a:ext cx="6912753" cy="774444"/>
      </dsp:txXfrm>
    </dsp:sp>
    <dsp:sp modelId="{B3F1D52E-F9C0-4E49-A912-DD2768F75062}">
      <dsp:nvSpPr>
        <dsp:cNvPr id="0" name=""/>
        <dsp:cNvSpPr/>
      </dsp:nvSpPr>
      <dsp:spPr>
        <a:xfrm>
          <a:off x="0" y="2612811"/>
          <a:ext cx="6996545" cy="858236"/>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complex problems</a:t>
          </a:r>
          <a:endParaRPr lang="en-GB" sz="2400" b="1" kern="1200" dirty="0">
            <a:latin typeface="+mj-lt"/>
          </a:endParaRPr>
        </a:p>
      </dsp:txBody>
      <dsp:txXfrm>
        <a:off x="41896" y="2654707"/>
        <a:ext cx="6912753" cy="7744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465" y="308885"/>
          <a:ext cx="1955824" cy="117349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Basics</a:t>
          </a:r>
          <a:endParaRPr lang="en-GB" sz="2400" b="0" kern="1200" dirty="0">
            <a:latin typeface="+mj-lt"/>
          </a:endParaRPr>
        </a:p>
      </dsp:txBody>
      <dsp:txXfrm>
        <a:off x="2465" y="308885"/>
        <a:ext cx="1955824" cy="1173494"/>
      </dsp:txXfrm>
    </dsp:sp>
    <dsp:sp modelId="{E0E71C54-F2D1-4C91-8C80-6B09BF84E94B}">
      <dsp:nvSpPr>
        <dsp:cNvPr id="0" name=""/>
        <dsp:cNvSpPr/>
      </dsp:nvSpPr>
      <dsp:spPr>
        <a:xfrm>
          <a:off x="2153871" y="308885"/>
          <a:ext cx="1955824" cy="1173494"/>
        </a:xfrm>
        <a:prstGeom prst="rect">
          <a:avLst/>
        </a:prstGeom>
        <a:solidFill>
          <a:schemeClr val="accent4">
            <a:hueOff val="-262848"/>
            <a:satOff val="-8065"/>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smtClean="0">
              <a:latin typeface="+mj-lt"/>
            </a:rPr>
            <a:t>F</a:t>
          </a:r>
          <a:r>
            <a:rPr lang="en-GB" sz="2400" b="0" kern="1200" dirty="0" smtClean="0">
              <a:latin typeface="+mj-lt"/>
            </a:rPr>
            <a:t># for Data Science</a:t>
          </a:r>
          <a:endParaRPr lang="en-GB" sz="2400" b="0" kern="1200" dirty="0">
            <a:latin typeface="+mj-lt"/>
          </a:endParaRPr>
        </a:p>
      </dsp:txBody>
      <dsp:txXfrm>
        <a:off x="2153871" y="308885"/>
        <a:ext cx="1955824" cy="1173494"/>
      </dsp:txXfrm>
    </dsp:sp>
    <dsp:sp modelId="{5ADF61FE-FF80-45AA-A9CE-E34B60324B42}">
      <dsp:nvSpPr>
        <dsp:cNvPr id="0" name=""/>
        <dsp:cNvSpPr/>
      </dsp:nvSpPr>
      <dsp:spPr>
        <a:xfrm>
          <a:off x="4305278" y="308885"/>
          <a:ext cx="1955824" cy="1173494"/>
        </a:xfrm>
        <a:prstGeom prst="rect">
          <a:avLst/>
        </a:prstGeom>
        <a:solidFill>
          <a:schemeClr val="accent4">
            <a:hueOff val="-525697"/>
            <a:satOff val="-16130"/>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baseline="0" dirty="0" smtClean="0">
              <a:latin typeface="+mj-lt"/>
            </a:rPr>
            <a:t>F# for GPUs</a:t>
          </a:r>
          <a:endParaRPr lang="en-GB" sz="2400" b="0" kern="1200" dirty="0">
            <a:latin typeface="+mj-lt"/>
          </a:endParaRPr>
        </a:p>
      </dsp:txBody>
      <dsp:txXfrm>
        <a:off x="4305278" y="308885"/>
        <a:ext cx="1955824" cy="1173494"/>
      </dsp:txXfrm>
    </dsp:sp>
    <dsp:sp modelId="{18B03463-1FBD-4DF5-8CA0-D3CB9BDC0293}">
      <dsp:nvSpPr>
        <dsp:cNvPr id="0" name=""/>
        <dsp:cNvSpPr/>
      </dsp:nvSpPr>
      <dsp:spPr>
        <a:xfrm>
          <a:off x="6456684" y="308885"/>
          <a:ext cx="1955824" cy="1173494"/>
        </a:xfrm>
        <a:prstGeom prst="rect">
          <a:avLst/>
        </a:prstGeom>
        <a:solidFill>
          <a:schemeClr val="accent4">
            <a:hueOff val="-788545"/>
            <a:satOff val="-2419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for Cloud Data</a:t>
          </a:r>
          <a:endParaRPr lang="en-GB" sz="2400" b="0" kern="1200" dirty="0">
            <a:latin typeface="+mj-lt"/>
          </a:endParaRPr>
        </a:p>
      </dsp:txBody>
      <dsp:txXfrm>
        <a:off x="6456684" y="308885"/>
        <a:ext cx="1955824" cy="1173494"/>
      </dsp:txXfrm>
    </dsp:sp>
    <dsp:sp modelId="{9F535F91-926F-4CD9-9E50-DD6024FF90E6}">
      <dsp:nvSpPr>
        <dsp:cNvPr id="0" name=""/>
        <dsp:cNvSpPr/>
      </dsp:nvSpPr>
      <dsp:spPr>
        <a:xfrm>
          <a:off x="2465" y="1677962"/>
          <a:ext cx="1955824" cy="1173494"/>
        </a:xfrm>
        <a:prstGeom prst="rect">
          <a:avLst/>
        </a:prstGeom>
        <a:solidFill>
          <a:schemeClr val="accent4">
            <a:hueOff val="-1051394"/>
            <a:satOff val="-32260"/>
            <a:lumOff val="-6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for Pricing</a:t>
          </a:r>
          <a:endParaRPr lang="en-GB" sz="2400" b="0" kern="1200" dirty="0">
            <a:latin typeface="+mj-lt"/>
          </a:endParaRPr>
        </a:p>
      </dsp:txBody>
      <dsp:txXfrm>
        <a:off x="2465" y="1677962"/>
        <a:ext cx="1955824" cy="1173494"/>
      </dsp:txXfrm>
    </dsp:sp>
    <dsp:sp modelId="{BCE7658B-2374-4A6C-9925-B2C56248DCAA}">
      <dsp:nvSpPr>
        <dsp:cNvPr id="0" name=""/>
        <dsp:cNvSpPr/>
      </dsp:nvSpPr>
      <dsp:spPr>
        <a:xfrm>
          <a:off x="2153871" y="1677962"/>
          <a:ext cx="1955824" cy="1173494"/>
        </a:xfrm>
        <a:prstGeom prst="rect">
          <a:avLst/>
        </a:prstGeom>
        <a:solidFill>
          <a:schemeClr val="accent4">
            <a:hueOff val="-1314242"/>
            <a:satOff val="-40325"/>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for DSLs</a:t>
          </a:r>
          <a:endParaRPr lang="en-GB" sz="2400" b="0" kern="1200" dirty="0">
            <a:latin typeface="+mj-lt"/>
          </a:endParaRPr>
        </a:p>
      </dsp:txBody>
      <dsp:txXfrm>
        <a:off x="2153871" y="1677962"/>
        <a:ext cx="1955824" cy="1173494"/>
      </dsp:txXfrm>
    </dsp:sp>
    <dsp:sp modelId="{D3652699-7A9F-4E10-8F28-EB1B4316ACCE}">
      <dsp:nvSpPr>
        <dsp:cNvPr id="0" name=""/>
        <dsp:cNvSpPr/>
      </dsp:nvSpPr>
      <dsp:spPr>
        <a:xfrm>
          <a:off x="4305278" y="1677962"/>
          <a:ext cx="1955824" cy="1173494"/>
        </a:xfrm>
        <a:prstGeom prst="rect">
          <a:avLst/>
        </a:prstGeom>
        <a:solidFill>
          <a:schemeClr val="accent4">
            <a:hueOff val="-1577091"/>
            <a:satOff val="-48390"/>
            <a:lumOff val="-94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 R</a:t>
          </a:r>
          <a:endParaRPr lang="en-GB" sz="2400" b="0" kern="1200" dirty="0">
            <a:latin typeface="+mj-lt"/>
          </a:endParaRPr>
        </a:p>
      </dsp:txBody>
      <dsp:txXfrm>
        <a:off x="4305278" y="1677962"/>
        <a:ext cx="1955824" cy="1173494"/>
      </dsp:txXfrm>
    </dsp:sp>
    <dsp:sp modelId="{F2F75E79-A7D1-4E06-B4F0-82074964DC87}">
      <dsp:nvSpPr>
        <dsp:cNvPr id="0" name=""/>
        <dsp:cNvSpPr/>
      </dsp:nvSpPr>
      <dsp:spPr>
        <a:xfrm>
          <a:off x="6456684" y="1677962"/>
          <a:ext cx="1955824" cy="1173494"/>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 Excel</a:t>
          </a:r>
          <a:endParaRPr lang="en-GB" sz="2400" b="0" kern="1200" dirty="0">
            <a:latin typeface="+mj-lt"/>
          </a:endParaRPr>
        </a:p>
      </dsp:txBody>
      <dsp:txXfrm>
        <a:off x="6456684" y="1677962"/>
        <a:ext cx="1955824" cy="11734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463"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Basics</a:t>
          </a:r>
          <a:endParaRPr lang="en-GB" sz="2800" b="0" kern="1200" dirty="0">
            <a:latin typeface="+mj-lt"/>
          </a:endParaRPr>
        </a:p>
      </dsp:txBody>
      <dsp:txXfrm>
        <a:off x="2463" y="309676"/>
        <a:ext cx="1954607" cy="1172764"/>
      </dsp:txXfrm>
    </dsp:sp>
    <dsp:sp modelId="{E0E71C54-F2D1-4C91-8C80-6B09BF84E94B}">
      <dsp:nvSpPr>
        <dsp:cNvPr id="0" name=""/>
        <dsp:cNvSpPr/>
      </dsp:nvSpPr>
      <dsp:spPr>
        <a:xfrm>
          <a:off x="2152532"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Data Science</a:t>
          </a:r>
          <a:endParaRPr lang="en-GB" sz="2800" b="0" kern="1200" dirty="0">
            <a:latin typeface="+mj-lt"/>
          </a:endParaRPr>
        </a:p>
      </dsp:txBody>
      <dsp:txXfrm>
        <a:off x="2152532" y="309676"/>
        <a:ext cx="1954607" cy="1172764"/>
      </dsp:txXfrm>
    </dsp:sp>
    <dsp:sp modelId="{5ADF61FE-FF80-45AA-A9CE-E34B60324B42}">
      <dsp:nvSpPr>
        <dsp:cNvPr id="0" name=""/>
        <dsp:cNvSpPr/>
      </dsp:nvSpPr>
      <dsp:spPr>
        <a:xfrm>
          <a:off x="4302600"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dirty="0" smtClean="0">
              <a:latin typeface="+mj-lt"/>
            </a:rPr>
            <a:t>F# for GPUs</a:t>
          </a:r>
          <a:endParaRPr lang="en-GB" sz="2800" b="0" kern="1200" dirty="0">
            <a:latin typeface="+mj-lt"/>
          </a:endParaRPr>
        </a:p>
      </dsp:txBody>
      <dsp:txXfrm>
        <a:off x="4302600" y="309676"/>
        <a:ext cx="1954607" cy="1172764"/>
      </dsp:txXfrm>
    </dsp:sp>
    <dsp:sp modelId="{18B03463-1FBD-4DF5-8CA0-D3CB9BDC0293}">
      <dsp:nvSpPr>
        <dsp:cNvPr id="0" name=""/>
        <dsp:cNvSpPr/>
      </dsp:nvSpPr>
      <dsp:spPr>
        <a:xfrm>
          <a:off x="6452669" y="309676"/>
          <a:ext cx="1954607" cy="1172764"/>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 Excel</a:t>
          </a:r>
          <a:endParaRPr lang="en-GB" sz="2800" b="0" kern="1200" dirty="0">
            <a:latin typeface="+mj-lt"/>
          </a:endParaRPr>
        </a:p>
      </dsp:txBody>
      <dsp:txXfrm>
        <a:off x="6452669" y="309676"/>
        <a:ext cx="1954607" cy="1172764"/>
      </dsp:txXfrm>
    </dsp:sp>
    <dsp:sp modelId="{9F535F91-926F-4CD9-9E50-DD6024FF90E6}">
      <dsp:nvSpPr>
        <dsp:cNvPr id="0" name=""/>
        <dsp:cNvSpPr/>
      </dsp:nvSpPr>
      <dsp:spPr>
        <a:xfrm>
          <a:off x="1077498"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Pricing</a:t>
          </a:r>
          <a:endParaRPr lang="en-GB" sz="2800" b="0" kern="1200" dirty="0">
            <a:latin typeface="+mj-lt"/>
          </a:endParaRPr>
        </a:p>
      </dsp:txBody>
      <dsp:txXfrm>
        <a:off x="1077498" y="1677901"/>
        <a:ext cx="1954607" cy="1172764"/>
      </dsp:txXfrm>
    </dsp:sp>
    <dsp:sp modelId="{BCE7658B-2374-4A6C-9925-B2C56248DCAA}">
      <dsp:nvSpPr>
        <dsp:cNvPr id="0" name=""/>
        <dsp:cNvSpPr/>
      </dsp:nvSpPr>
      <dsp:spPr>
        <a:xfrm>
          <a:off x="3227566"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a:t>
          </a:r>
          <a:r>
            <a:rPr lang="en-GB" sz="2800" b="0" kern="1200" dirty="0" smtClean="0">
              <a:latin typeface="+mj-lt"/>
            </a:rPr>
            <a:t>DSLs</a:t>
          </a:r>
          <a:endParaRPr lang="en-GB" sz="2800" b="0" kern="1200" dirty="0">
            <a:latin typeface="+mj-lt"/>
          </a:endParaRPr>
        </a:p>
      </dsp:txBody>
      <dsp:txXfrm>
        <a:off x="3227566" y="1677901"/>
        <a:ext cx="1954607" cy="1172764"/>
      </dsp:txXfrm>
    </dsp:sp>
    <dsp:sp modelId="{D3652699-7A9F-4E10-8F28-EB1B4316ACCE}">
      <dsp:nvSpPr>
        <dsp:cNvPr id="0" name=""/>
        <dsp:cNvSpPr/>
      </dsp:nvSpPr>
      <dsp:spPr>
        <a:xfrm>
          <a:off x="5377635" y="1677901"/>
          <a:ext cx="1954607" cy="1172764"/>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 R</a:t>
          </a:r>
          <a:endParaRPr lang="en-GB" sz="2800" b="0" kern="1200" dirty="0">
            <a:latin typeface="+mj-lt"/>
          </a:endParaRPr>
        </a:p>
      </dsp:txBody>
      <dsp:txXfrm>
        <a:off x="5377635" y="1677901"/>
        <a:ext cx="1954607" cy="117276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4/29/2014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4/29/2014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5864"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57" indent="-79382"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85"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83" indent="-110143"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411"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258571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4100167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826998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574863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3581063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528706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237049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2231069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87366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52540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5132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1488638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1992607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3785099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4231677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extLst>
      <p:ext uri="{BB962C8B-B14F-4D97-AF65-F5344CB8AC3E}">
        <p14:creationId xmlns:p14="http://schemas.microsoft.com/office/powerpoint/2010/main" val="121024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extLst>
      <p:ext uri="{BB962C8B-B14F-4D97-AF65-F5344CB8AC3E}">
        <p14:creationId xmlns:p14="http://schemas.microsoft.com/office/powerpoint/2010/main" val="373651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729749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13698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1379001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408955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111924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20994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25489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467544" y="287296"/>
            <a:ext cx="1224136" cy="445996"/>
            <a:chOff x="10186018" y="534632"/>
            <a:chExt cx="1706539" cy="621752"/>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91624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50241686"/>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spd="slow">
    <p:push dir="u"/>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37599764"/>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5435601" y="1347787"/>
            <a:ext cx="1584324"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1584324" cy="1584226"/>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159904" y="3000210"/>
            <a:ext cx="1515784" cy="1587665"/>
          </a:xfrm>
        </p:spPr>
        <p:txBody>
          <a:bodyPr/>
          <a:lstStyle/>
          <a:p>
            <a:r>
              <a:rPr lang="en-US" smtClean="0"/>
              <a:t>Click icon to add picture</a:t>
            </a:r>
            <a:endParaRPr lang="de-CH" dirty="0"/>
          </a:p>
        </p:txBody>
      </p:sp>
    </p:spTree>
    <p:extLst>
      <p:ext uri="{BB962C8B-B14F-4D97-AF65-F5344CB8AC3E}">
        <p14:creationId xmlns:p14="http://schemas.microsoft.com/office/powerpoint/2010/main" val="1022919262"/>
      </p:ext>
    </p:extLst>
  </p:cSld>
  <p:clrMapOvr>
    <a:masterClrMapping/>
  </p:clrMapOvr>
  <p:transition spd="slow">
    <p:push dir="u"/>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324008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0" y="3003550"/>
            <a:ext cx="1584325" cy="1584326"/>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72329920"/>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614"/>
            <a:ext cx="1582738" cy="1584499"/>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1" y="3003550"/>
            <a:ext cx="1582737" cy="15843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08529047"/>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550"/>
            <a:ext cx="1584324" cy="158432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0" y="3000210"/>
            <a:ext cx="1582738" cy="158766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5187768"/>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3240088" cy="15842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84855247"/>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9195846"/>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446280" y="231312"/>
            <a:ext cx="1224136" cy="445996"/>
            <a:chOff x="10186018" y="534632"/>
            <a:chExt cx="1706539" cy="621752"/>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4035797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a:t>
            </a:r>
            <a:r>
              <a:rPr lang="en-US" sz="500" dirty="0" smtClean="0">
                <a:gradFill>
                  <a:gsLst>
                    <a:gs pos="0">
                      <a:srgbClr val="FFFFFF"/>
                    </a:gs>
                    <a:gs pos="100000">
                      <a:srgbClr val="FFFFFF"/>
                    </a:gs>
                  </a:gsLst>
                  <a:lin ang="5400000" scaled="0"/>
                </a:gradFill>
                <a:latin typeface="Segoe UI" pitchFamily="34" charset="0"/>
                <a:cs typeface="Arial" charset="0"/>
              </a:rPr>
              <a:t>2012 Microsoft </a:t>
            </a:r>
            <a:r>
              <a:rPr lang="en-US" sz="5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latin typeface="Segoe UI" pitchFamily="34" charset="0"/>
                <a:cs typeface="Arial" charset="0"/>
              </a:rPr>
              <a:t>MICROSOFT </a:t>
            </a:r>
            <a:r>
              <a:rPr lang="en-US" sz="5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689" y="1396743"/>
            <a:ext cx="6388621" cy="2350013"/>
          </a:xfrm>
          <a:prstGeom prst="rect">
            <a:avLst/>
          </a:prstGeom>
        </p:spPr>
      </p:pic>
    </p:spTree>
    <p:extLst>
      <p:ext uri="{BB962C8B-B14F-4D97-AF65-F5344CB8AC3E}">
        <p14:creationId xmlns:p14="http://schemas.microsoft.com/office/powerpoint/2010/main" val="2951668502"/>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813462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23183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366639"/>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3779438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1" y="4686162"/>
            <a:ext cx="5421083" cy="273844"/>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954167"/>
            <a:ext cx="533400" cy="183357"/>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4686308"/>
            <a:ext cx="2667000" cy="273844"/>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17118028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56784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6988008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7969539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463120"/>
            <a:ext cx="8095570" cy="1142620"/>
          </a:xfrm>
        </p:spPr>
        <p:txBody>
          <a:bodyPr anchor="ctr" anchorCtr="0">
            <a:noAutofit/>
          </a:bodyPr>
          <a:lstStyle>
            <a:lvl1pPr>
              <a:lnSpc>
                <a:spcPct val="90000"/>
              </a:lnSpc>
              <a:defRPr sz="4400" b="1"/>
            </a:lvl1pPr>
          </a:lstStyle>
          <a:p>
            <a:r>
              <a:rPr lang="en-US" dirty="0" smtClean="0"/>
              <a:t>Click to edit Master title style</a:t>
            </a:r>
            <a:endParaRPr lang="en-US" dirty="0"/>
          </a:p>
        </p:txBody>
      </p:sp>
    </p:spTree>
    <p:extLst>
      <p:ext uri="{BB962C8B-B14F-4D97-AF65-F5344CB8AC3E}">
        <p14:creationId xmlns:p14="http://schemas.microsoft.com/office/powerpoint/2010/main" val="7528810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29" y="4252785"/>
            <a:ext cx="8740142" cy="672414"/>
          </a:xfrm>
        </p:spPr>
        <p:txBody>
          <a:bodyPr lIns="0" tIns="0" rIns="0" bIns="0" anchor="b">
            <a:noAutofit/>
          </a:bodyPr>
          <a:lstStyle>
            <a:lvl1pPr>
              <a:defRPr sz="1471"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30" y="2236127"/>
            <a:ext cx="8740141" cy="671247"/>
          </a:xfrm>
        </p:spPr>
        <p:txBody>
          <a:bodyPr lIns="0" tIns="0" rIns="0" bIns="0"/>
          <a:lstStyle>
            <a:lvl1pPr>
              <a:defRPr sz="3971"/>
            </a:lvl1pPr>
          </a:lstStyle>
          <a:p>
            <a:r>
              <a:rPr lang="en-US" dirty="0" smtClean="0"/>
              <a:t>Click to edit master title style</a:t>
            </a:r>
            <a:endParaRPr lang="en-US" dirty="0"/>
          </a:p>
        </p:txBody>
      </p:sp>
    </p:spTree>
    <p:extLst>
      <p:ext uri="{BB962C8B-B14F-4D97-AF65-F5344CB8AC3E}">
        <p14:creationId xmlns:p14="http://schemas.microsoft.com/office/powerpoint/2010/main" val="1025491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29" y="1226922"/>
            <a:ext cx="8740142" cy="3697109"/>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423757"/>
      </p:ext>
    </p:extLst>
  </p:cSld>
  <p:clrMapOvr>
    <a:masterClrMapping/>
  </p:clrMapOvr>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2" y="1347788"/>
            <a:ext cx="6551613" cy="3240088"/>
          </a:xfrm>
        </p:spPr>
        <p:txBody>
          <a:bodyPr/>
          <a:lstStyle>
            <a:lvl1pPr marL="0" indent="0">
              <a:buNone/>
              <a:tabLst>
                <a:tab pos="5703854" algn="l"/>
              </a:tabLst>
              <a:defRPr sz="3000" baseline="0">
                <a:solidFill>
                  <a:schemeClr val="accent2"/>
                </a:solidFill>
              </a:defRPr>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347788"/>
            <a:ext cx="1582738" cy="15763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pc="-38"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1668159"/>
            <a:ext cx="481512" cy="957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299" y="2659189"/>
            <a:ext cx="613951" cy="215444"/>
          </a:xfrm>
          <a:prstGeom prst="rect">
            <a:avLst/>
          </a:prstGeom>
          <a:noFill/>
        </p:spPr>
        <p:txBody>
          <a:bodyPr wrap="none" lIns="0" tIns="0" rIns="0" bIns="0" rtlCol="0">
            <a:spAutoFit/>
          </a:bodyPr>
          <a:lstStyle/>
          <a:p>
            <a:r>
              <a:rPr lang="en-US" sz="1400" dirty="0" smtClean="0">
                <a:solidFill>
                  <a:schemeClr val="bg1"/>
                </a:solidFill>
                <a:latin typeface="+mn-lt"/>
              </a:rPr>
              <a:t>Agenda</a:t>
            </a:r>
          </a:p>
        </p:txBody>
      </p:sp>
    </p:spTree>
    <p:extLst>
      <p:ext uri="{BB962C8B-B14F-4D97-AF65-F5344CB8AC3E}">
        <p14:creationId xmlns:p14="http://schemas.microsoft.com/office/powerpoint/2010/main" val="851677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55045" y="1226937"/>
            <a:ext cx="6387028" cy="3698263"/>
          </a:xfrm>
        </p:spPr>
        <p:txBody>
          <a:bodyPr lIns="0" tIns="0" rIns="0" bIns="0">
            <a:noAutofit/>
          </a:bodyPr>
          <a:lstStyle>
            <a:lvl1pPr>
              <a:defRPr sz="2647"/>
            </a:lvl1pPr>
            <a:lvl2pPr>
              <a:defRPr sz="2059"/>
            </a:lvl2pPr>
            <a:lvl3pPr>
              <a:defRPr sz="1765"/>
            </a:lvl3pPr>
            <a:lvl4pPr>
              <a:defRPr sz="1471"/>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01929" y="1226937"/>
            <a:ext cx="2016956" cy="3698263"/>
          </a:xfrm>
        </p:spPr>
        <p:txBody>
          <a:bodyPr lIns="0" tIns="0" rIns="0" bIns="0">
            <a:noAutofit/>
          </a:bodyPr>
          <a:lstStyle>
            <a:lvl1pPr algn="l" defTabSz="672186" rtl="0" eaLnBrk="1" latinLnBrk="0" hangingPunct="1">
              <a:spcBef>
                <a:spcPct val="0"/>
              </a:spcBef>
              <a:buNone/>
              <a:defRPr lang="en-US" sz="1765" kern="1200" dirty="0" smtClean="0">
                <a:gradFill>
                  <a:gsLst>
                    <a:gs pos="0">
                      <a:schemeClr val="tx1"/>
                    </a:gs>
                    <a:gs pos="100000">
                      <a:schemeClr val="tx1"/>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5904042"/>
      </p:ext>
    </p:extLst>
  </p:cSld>
  <p:clrMapOvr>
    <a:masterClrMapping/>
  </p:clrMapOvr>
  <p:extLst>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671247"/>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5755193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710093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5429413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0" tIns="0" rIns="0" bIns="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6579364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16933106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p14="http://schemas.microsoft.com/office/powerpoint/2010/main" val="31674138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669"/>
            <a:endParaRPr lang="en-US" sz="1324">
              <a:solidFill>
                <a:srgbClr val="FFFFFF"/>
              </a:solidFill>
            </a:endParaRPr>
          </a:p>
        </p:txBody>
      </p:sp>
    </p:spTree>
    <p:extLst>
      <p:ext uri="{BB962C8B-B14F-4D97-AF65-F5344CB8AC3E}">
        <p14:creationId xmlns:p14="http://schemas.microsoft.com/office/powerpoint/2010/main" val="3592129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364778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00762" y="4470283"/>
            <a:ext cx="8741309" cy="455000"/>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685513" eaLnBrk="0" hangingPunct="0"/>
            <a:r>
              <a:rPr lang="en-US" sz="51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80741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467544" y="231312"/>
            <a:ext cx="1224136" cy="451972"/>
            <a:chOff x="10186018" y="534632"/>
            <a:chExt cx="1706539" cy="630083"/>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3342579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1111052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274061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9226415"/>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64903698"/>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68313" y="1347788"/>
            <a:ext cx="8207376" cy="325159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66" r:id="rId1"/>
    <p:sldLayoutId id="2147483815" r:id="rId2"/>
    <p:sldLayoutId id="2147483779" r:id="rId3"/>
    <p:sldLayoutId id="2147483778" r:id="rId4"/>
    <p:sldLayoutId id="2147483788" r:id="rId5"/>
    <p:sldLayoutId id="2147483789" r:id="rId6"/>
    <p:sldLayoutId id="2147483799" r:id="rId7"/>
    <p:sldLayoutId id="2147483800" r:id="rId8"/>
    <p:sldLayoutId id="2147483801" r:id="rId9"/>
    <p:sldLayoutId id="2147483736" r:id="rId10"/>
    <p:sldLayoutId id="2147483739" r:id="rId11"/>
    <p:sldLayoutId id="2147483740" r:id="rId12"/>
    <p:sldLayoutId id="2147483777" r:id="rId13"/>
    <p:sldLayoutId id="2147483808" r:id="rId14"/>
    <p:sldLayoutId id="2147483809" r:id="rId15"/>
    <p:sldLayoutId id="2147483810" r:id="rId16"/>
    <p:sldLayoutId id="2147483811" r:id="rId17"/>
    <p:sldLayoutId id="2147483812" r:id="rId18"/>
    <p:sldLayoutId id="2147483813" r:id="rId19"/>
    <p:sldLayoutId id="2147483792" r:id="rId20"/>
    <p:sldLayoutId id="2147483824" r:id="rId21"/>
    <p:sldLayoutId id="2147483825" r:id="rId22"/>
    <p:sldLayoutId id="2147483839" r:id="rId23"/>
    <p:sldLayoutId id="2147483842" r:id="rId24"/>
    <p:sldLayoutId id="2147483843" r:id="rId25"/>
    <p:sldLayoutId id="2147483844" r:id="rId26"/>
    <p:sldLayoutId id="2147483845" r:id="rId27"/>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solidFill>
            <a:srgbClr val="555555"/>
          </a:soli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solidFill>
            <a:schemeClr val="tx1">
              <a:lumMod val="75000"/>
            </a:schemeClr>
          </a:soli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solidFill>
            <a:schemeClr val="tx1">
              <a:lumMod val="75000"/>
            </a:schemeClr>
          </a:solidFill>
          <a:latin typeface="+mn-lt"/>
          <a:ea typeface="+mn-ea"/>
          <a:cs typeface="+mn-cs"/>
        </a:defRPr>
      </a:lvl2pPr>
      <a:lvl3pPr marL="177800" indent="-177800" algn="l" defTabSz="685864" rtl="0" eaLnBrk="1" latinLnBrk="0" hangingPunct="1">
        <a:lnSpc>
          <a:spcPct val="90000"/>
        </a:lnSpc>
        <a:spcBef>
          <a:spcPct val="20000"/>
        </a:spcBef>
        <a:buSzPct val="90000"/>
        <a:buFont typeface="Wingdings" pitchFamily="2" charset="2"/>
        <a:buChar char="§"/>
        <a:defRPr sz="1500" kern="1200">
          <a:solidFill>
            <a:schemeClr val="tx1">
              <a:lumMod val="75000"/>
            </a:schemeClr>
          </a:soli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01929" y="1092455"/>
            <a:ext cx="8740142" cy="383274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01930" y="219469"/>
            <a:ext cx="8740141" cy="671247"/>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2462775554"/>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672186" rtl="0" eaLnBrk="1" latinLnBrk="0" hangingPunct="1">
        <a:spcBef>
          <a:spcPct val="0"/>
        </a:spcBef>
        <a:buNone/>
        <a:defRPr sz="3529" kern="1200">
          <a:gradFill>
            <a:gsLst>
              <a:gs pos="0">
                <a:schemeClr val="tx1"/>
              </a:gs>
              <a:gs pos="100000">
                <a:schemeClr val="tx1"/>
              </a:gs>
            </a:gsLst>
            <a:lin ang="5400000" scaled="0"/>
          </a:gradFill>
          <a:latin typeface="+mj-lt"/>
          <a:ea typeface="+mj-ea"/>
          <a:cs typeface="+mj-cs"/>
        </a:defRPr>
      </a:lvl1pPr>
    </p:titleStyle>
    <p:bodyStyle>
      <a:lvl1pPr marL="0" indent="0" algn="l" defTabSz="672186" rtl="0" eaLnBrk="1" latinLnBrk="0" hangingPunct="1">
        <a:spcBef>
          <a:spcPct val="20000"/>
        </a:spcBef>
        <a:buFont typeface="Arial" pitchFamily="34" charset="0"/>
        <a:buNone/>
        <a:defRPr sz="2647" kern="1200">
          <a:gradFill>
            <a:gsLst>
              <a:gs pos="0">
                <a:schemeClr val="tx1"/>
              </a:gs>
              <a:gs pos="100000">
                <a:schemeClr val="tx1"/>
              </a:gs>
            </a:gsLst>
            <a:lin ang="5400000" scaled="0"/>
          </a:gradFill>
          <a:latin typeface="+mj-lt"/>
          <a:ea typeface="+mn-ea"/>
          <a:cs typeface="+mn-cs"/>
        </a:defRPr>
      </a:lvl1pPr>
      <a:lvl2pPr marL="0" indent="0" algn="l" defTabSz="672186" rtl="0" eaLnBrk="1" latinLnBrk="0" hangingPunct="1">
        <a:spcBef>
          <a:spcPct val="20000"/>
        </a:spcBef>
        <a:buFont typeface="Arial" pitchFamily="34" charset="0"/>
        <a:buNone/>
        <a:defRPr sz="2059" kern="1200">
          <a:gradFill>
            <a:gsLst>
              <a:gs pos="0">
                <a:schemeClr val="tx1"/>
              </a:gs>
              <a:gs pos="100000">
                <a:schemeClr val="tx1"/>
              </a:gs>
            </a:gsLst>
            <a:lin ang="5400000" scaled="0"/>
          </a:gradFill>
          <a:latin typeface="+mn-lt"/>
          <a:ea typeface="+mn-ea"/>
          <a:cs typeface="+mn-cs"/>
        </a:defRPr>
      </a:lvl2pPr>
      <a:lvl3pPr marL="336092" indent="-168046" algn="l" defTabSz="672186"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3pPr>
      <a:lvl4pPr marL="543818" indent="-207724" algn="l" defTabSz="672186" rtl="0" eaLnBrk="1" latinLnBrk="0" hangingPunct="1">
        <a:spcBef>
          <a:spcPct val="20000"/>
        </a:spcBef>
        <a:buFont typeface="Arial" pitchFamily="34" charset="0"/>
        <a:buChar char="–"/>
        <a:defRPr sz="1471" kern="1200">
          <a:gradFill>
            <a:gsLst>
              <a:gs pos="0">
                <a:schemeClr val="tx1"/>
              </a:gs>
              <a:gs pos="100000">
                <a:schemeClr val="tx1"/>
              </a:gs>
            </a:gsLst>
            <a:lin ang="5400000" scaled="0"/>
          </a:gradFill>
          <a:latin typeface="+mn-lt"/>
          <a:ea typeface="+mn-ea"/>
          <a:cs typeface="+mn-cs"/>
        </a:defRPr>
      </a:lvl4pPr>
      <a:lvl5pPr marL="759711" indent="-215893" algn="l" defTabSz="672186" rtl="0" eaLnBrk="1" latinLnBrk="0" hangingPunct="1">
        <a:spcBef>
          <a:spcPct val="20000"/>
        </a:spcBef>
        <a:buFont typeface="Arial" pitchFamily="34" charset="0"/>
        <a:buChar char="»"/>
        <a:defRPr sz="1324" kern="1200">
          <a:gradFill>
            <a:gsLst>
              <a:gs pos="0">
                <a:schemeClr val="tx1"/>
              </a:gs>
              <a:gs pos="100000">
                <a:schemeClr val="tx1"/>
              </a:gs>
            </a:gsLst>
            <a:lin ang="5400000" scaled="0"/>
          </a:gradFill>
          <a:latin typeface="+mn-lt"/>
          <a:ea typeface="+mn-ea"/>
          <a:cs typeface="+mn-cs"/>
        </a:defRPr>
      </a:lvl5pPr>
      <a:lvl6pPr marL="1848512"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184604"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20698"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856791"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72186" rtl="0" eaLnBrk="1" latinLnBrk="0" hangingPunct="1">
        <a:defRPr sz="1324" kern="1200">
          <a:solidFill>
            <a:schemeClr val="tx1"/>
          </a:solidFill>
          <a:latin typeface="+mn-lt"/>
          <a:ea typeface="+mn-ea"/>
          <a:cs typeface="+mn-cs"/>
        </a:defRPr>
      </a:lvl1pPr>
      <a:lvl2pPr marL="336092" algn="l" defTabSz="672186" rtl="0" eaLnBrk="1" latinLnBrk="0" hangingPunct="1">
        <a:defRPr sz="1324" kern="1200">
          <a:solidFill>
            <a:schemeClr val="tx1"/>
          </a:solidFill>
          <a:latin typeface="+mn-lt"/>
          <a:ea typeface="+mn-ea"/>
          <a:cs typeface="+mn-cs"/>
        </a:defRPr>
      </a:lvl2pPr>
      <a:lvl3pPr marL="672186" algn="l" defTabSz="672186" rtl="0" eaLnBrk="1" latinLnBrk="0" hangingPunct="1">
        <a:defRPr sz="1324" kern="1200">
          <a:solidFill>
            <a:schemeClr val="tx1"/>
          </a:solidFill>
          <a:latin typeface="+mn-lt"/>
          <a:ea typeface="+mn-ea"/>
          <a:cs typeface="+mn-cs"/>
        </a:defRPr>
      </a:lvl3pPr>
      <a:lvl4pPr marL="1008279" algn="l" defTabSz="672186" rtl="0" eaLnBrk="1" latinLnBrk="0" hangingPunct="1">
        <a:defRPr sz="1324" kern="1200">
          <a:solidFill>
            <a:schemeClr val="tx1"/>
          </a:solidFill>
          <a:latin typeface="+mn-lt"/>
          <a:ea typeface="+mn-ea"/>
          <a:cs typeface="+mn-cs"/>
        </a:defRPr>
      </a:lvl4pPr>
      <a:lvl5pPr marL="1344373" algn="l" defTabSz="672186" rtl="0" eaLnBrk="1" latinLnBrk="0" hangingPunct="1">
        <a:defRPr sz="1324" kern="1200">
          <a:solidFill>
            <a:schemeClr val="tx1"/>
          </a:solidFill>
          <a:latin typeface="+mn-lt"/>
          <a:ea typeface="+mn-ea"/>
          <a:cs typeface="+mn-cs"/>
        </a:defRPr>
      </a:lvl5pPr>
      <a:lvl6pPr marL="1680466" algn="l" defTabSz="672186" rtl="0" eaLnBrk="1" latinLnBrk="0" hangingPunct="1">
        <a:defRPr sz="1324" kern="1200">
          <a:solidFill>
            <a:schemeClr val="tx1"/>
          </a:solidFill>
          <a:latin typeface="+mn-lt"/>
          <a:ea typeface="+mn-ea"/>
          <a:cs typeface="+mn-cs"/>
        </a:defRPr>
      </a:lvl6pPr>
      <a:lvl7pPr marL="2016559" algn="l" defTabSz="672186" rtl="0" eaLnBrk="1" latinLnBrk="0" hangingPunct="1">
        <a:defRPr sz="1324" kern="1200">
          <a:solidFill>
            <a:schemeClr val="tx1"/>
          </a:solidFill>
          <a:latin typeface="+mn-lt"/>
          <a:ea typeface="+mn-ea"/>
          <a:cs typeface="+mn-cs"/>
        </a:defRPr>
      </a:lvl7pPr>
      <a:lvl8pPr marL="2352652" algn="l" defTabSz="672186" rtl="0" eaLnBrk="1" latinLnBrk="0" hangingPunct="1">
        <a:defRPr sz="1324" kern="1200">
          <a:solidFill>
            <a:schemeClr val="tx1"/>
          </a:solidFill>
          <a:latin typeface="+mn-lt"/>
          <a:ea typeface="+mn-ea"/>
          <a:cs typeface="+mn-cs"/>
        </a:defRPr>
      </a:lvl8pPr>
      <a:lvl9pPr marL="2688744" algn="l" defTabSz="672186"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hyperlink" Target="http://fsharp.org/use/android" TargetMode="Externa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hyperlink" Target="http://fsharp.org/use/ios" TargetMode="Externa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fsharp/fsharpbinding/" TargetMode="Externa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9.xml.rels><?xml version="1.0" encoding="UTF-8" standalone="yes"?>
<Relationships xmlns="http://schemas.openxmlformats.org/package/2006/relationships"><Relationship Id="rId3" Type="http://schemas.openxmlformats.org/officeDocument/2006/relationships/hyperlink" Target="http://www.youtube.com/watch?v=jtNyFMp4NAg" TargetMode="External"/><Relationship Id="rId2" Type="http://schemas.openxmlformats.org/officeDocument/2006/relationships/hyperlink" Target="http://fcell.io/" TargetMode="External"/><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www.youtube.com/watch?v=m7-9QCKMDrw" TargetMode="External"/><Relationship Id="rId2" Type="http://schemas.openxmlformats.org/officeDocument/2006/relationships/image" Target="../media/image42.png"/><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7.xml.rels><?xml version="1.0" encoding="UTF-8" standalone="yes"?>
<Relationships xmlns="http://schemas.openxmlformats.org/package/2006/relationships"><Relationship Id="rId3" Type="http://schemas.openxmlformats.org/officeDocument/2006/relationships/hyperlink" Target="http://fsharp.org/testimonials" TargetMode="External"/><Relationship Id="rId2" Type="http://schemas.openxmlformats.org/officeDocument/2006/relationships/hyperlink" Target="http://tryfsharp.org/" TargetMode="External"/><Relationship Id="rId1" Type="http://schemas.openxmlformats.org/officeDocument/2006/relationships/slideLayout" Target="../slideLayouts/slideLayout24.xml"/><Relationship Id="rId4" Type="http://schemas.openxmlformats.org/officeDocument/2006/relationships/hyperlink" Target="http://fsharp.org/video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fontScale="85000" lnSpcReduction="10000"/>
          </a:bodyPr>
          <a:lstStyle/>
          <a:p>
            <a:r>
              <a:rPr lang="en-GB" dirty="0"/>
              <a:t>Succeeding with Functional-First Languages in </a:t>
            </a:r>
            <a:r>
              <a:rPr lang="en-GB" dirty="0" smtClean="0"/>
              <a:t>Industry</a:t>
            </a:r>
            <a:endParaRPr lang="en-US" dirty="0" smtClean="0"/>
          </a:p>
        </p:txBody>
      </p:sp>
      <p:sp>
        <p:nvSpPr>
          <p:cNvPr id="2" name="Text Placeholder 1"/>
          <p:cNvSpPr>
            <a:spLocks noGrp="1"/>
          </p:cNvSpPr>
          <p:nvPr>
            <p:ph type="body" sz="quarter" idx="11"/>
          </p:nvPr>
        </p:nvSpPr>
        <p:spPr/>
        <p:txBody>
          <a:bodyPr>
            <a:normAutofit fontScale="85000" lnSpcReduction="20000"/>
          </a:bodyPr>
          <a:lstStyle/>
          <a:p>
            <a:r>
              <a:rPr lang="en-GB" dirty="0" err="1" smtClean="0"/>
              <a:t>Dr.</a:t>
            </a:r>
            <a:r>
              <a:rPr lang="en-GB" dirty="0" smtClean="0"/>
              <a:t> Don Syme</a:t>
            </a:r>
          </a:p>
          <a:p>
            <a:r>
              <a:rPr lang="en-GB" dirty="0" smtClean="0"/>
              <a:t>F# Community Contributor, </a:t>
            </a:r>
          </a:p>
          <a:p>
            <a:r>
              <a:rPr lang="en-GB" dirty="0" smtClean="0"/>
              <a:t>Principal </a:t>
            </a:r>
            <a:r>
              <a:rPr lang="en-GB" dirty="0" smtClean="0"/>
              <a:t>Researcher, Microsoft</a:t>
            </a:r>
          </a:p>
          <a:p>
            <a:r>
              <a:rPr lang="en-GB" dirty="0" smtClean="0"/>
              <a:t>@</a:t>
            </a:r>
            <a:r>
              <a:rPr lang="en-GB" dirty="0" err="1" smtClean="0"/>
              <a:t>dsyme</a:t>
            </a:r>
            <a:endParaRPr lang="en-GB" dirty="0" smtClean="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9147"/>
            <a:ext cx="19145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4515966"/>
            <a:ext cx="9144000" cy="718358"/>
          </a:xfrm>
          <a:prstGeom prst="rect">
            <a:avLst/>
          </a:prstGeom>
        </p:spPr>
      </p:pic>
    </p:spTree>
    <p:extLst>
      <p:ext uri="{BB962C8B-B14F-4D97-AF65-F5344CB8AC3E}">
        <p14:creationId xmlns:p14="http://schemas.microsoft.com/office/powerpoint/2010/main" val="428603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4" name="Diagram 3"/>
          <p:cNvGraphicFramePr/>
          <p:nvPr>
            <p:extLst>
              <p:ext uri="{D42A27DB-BD31-4B8C-83A1-F6EECF244321}">
                <p14:modId xmlns:p14="http://schemas.microsoft.com/office/powerpoint/2010/main" val="2389922374"/>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5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2508875064"/>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502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Understanding the Situation</a:t>
            </a:r>
            <a:endParaRPr lang="en-US" dirty="0">
              <a:latin typeface="+mj-lt"/>
            </a:endParaRPr>
          </a:p>
        </p:txBody>
      </p:sp>
      <p:sp>
        <p:nvSpPr>
          <p:cNvPr id="21" name="Rectangle 20"/>
          <p:cNvSpPr/>
          <p:nvPr/>
        </p:nvSpPr>
        <p:spPr>
          <a:xfrm>
            <a:off x="266534" y="143011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32691" y="1434499"/>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200467" y="143380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695946" y="2113541"/>
            <a:ext cx="1989712"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Data</a:t>
            </a:r>
          </a:p>
          <a:p>
            <a:pPr algn="ctr"/>
            <a:r>
              <a:rPr lang="en-US" sz="3200" dirty="0">
                <a:gradFill>
                  <a:gsLst>
                    <a:gs pos="0">
                      <a:schemeClr val="tx1"/>
                    </a:gs>
                    <a:gs pos="86000">
                      <a:schemeClr val="tx1"/>
                    </a:gs>
                  </a:gsLst>
                  <a:lin ang="5400000" scaled="0"/>
                </a:gradFill>
                <a:latin typeface="+mj-lt"/>
              </a:rPr>
              <a:t>Information</a:t>
            </a:r>
          </a:p>
          <a:p>
            <a:pPr algn="ctr"/>
            <a:r>
              <a:rPr lang="en-GB" sz="3200" dirty="0">
                <a:gradFill>
                  <a:gsLst>
                    <a:gs pos="0">
                      <a:schemeClr val="tx1"/>
                    </a:gs>
                    <a:gs pos="86000">
                      <a:schemeClr val="tx1"/>
                    </a:gs>
                  </a:gsLst>
                  <a:lin ang="5400000" scaled="0"/>
                </a:gradFill>
                <a:latin typeface="+mj-lt"/>
              </a:rPr>
              <a:t>Services </a:t>
            </a:r>
          </a:p>
        </p:txBody>
      </p:sp>
      <p:sp>
        <p:nvSpPr>
          <p:cNvPr id="42" name="TextBox 41"/>
          <p:cNvSpPr txBox="1"/>
          <p:nvPr/>
        </p:nvSpPr>
        <p:spPr>
          <a:xfrm>
            <a:off x="3654241" y="1882771"/>
            <a:ext cx="1861087" cy="1969770"/>
          </a:xfrm>
          <a:prstGeom prst="rect">
            <a:avLst/>
          </a:prstGeom>
          <a:noFill/>
        </p:spPr>
        <p:txBody>
          <a:bodyPr wrap="none" lIns="0" tIns="0" rIns="0" bIns="0" rtlCol="0">
            <a:spAutoFit/>
          </a:bodyPr>
          <a:lstStyle/>
          <a:p>
            <a:pPr algn="ctr"/>
            <a:r>
              <a:rPr lang="en-GB" sz="3200" dirty="0">
                <a:gradFill>
                  <a:gsLst>
                    <a:gs pos="0">
                      <a:schemeClr val="tx1"/>
                    </a:gs>
                    <a:gs pos="86000">
                      <a:schemeClr val="tx1"/>
                    </a:gs>
                  </a:gsLst>
                  <a:lin ang="5400000" scaled="0"/>
                </a:gradFill>
                <a:latin typeface="+mj-lt"/>
              </a:rPr>
              <a:t>Code</a:t>
            </a:r>
          </a:p>
          <a:p>
            <a:pPr algn="ctr"/>
            <a:r>
              <a:rPr lang="en-GB" sz="3200" dirty="0">
                <a:gradFill>
                  <a:gsLst>
                    <a:gs pos="0">
                      <a:schemeClr val="tx1"/>
                    </a:gs>
                    <a:gs pos="86000">
                      <a:schemeClr val="tx1"/>
                    </a:gs>
                  </a:gsLst>
                  <a:lin ang="5400000" scaled="0"/>
                </a:gradFill>
                <a:latin typeface="+mj-lt"/>
              </a:rPr>
              <a:t>Analysis</a:t>
            </a:r>
          </a:p>
          <a:p>
            <a:pPr algn="ctr"/>
            <a:r>
              <a:rPr lang="en-GB" sz="3200" dirty="0">
                <a:gradFill>
                  <a:gsLst>
                    <a:gs pos="0">
                      <a:schemeClr val="tx1"/>
                    </a:gs>
                    <a:gs pos="86000">
                      <a:schemeClr val="tx1"/>
                    </a:gs>
                  </a:gsLst>
                  <a:lin ang="5400000" scaled="0"/>
                </a:gradFill>
                <a:latin typeface="+mj-lt"/>
              </a:rPr>
              <a:t>Algorithms</a:t>
            </a:r>
          </a:p>
          <a:p>
            <a:pPr algn="ctr"/>
            <a:r>
              <a:rPr lang="en-GB" sz="3200" dirty="0">
                <a:gradFill>
                  <a:gsLst>
                    <a:gs pos="0">
                      <a:schemeClr val="tx1"/>
                    </a:gs>
                    <a:gs pos="86000">
                      <a:schemeClr val="tx1"/>
                    </a:gs>
                  </a:gsLst>
                  <a:lin ang="5400000" scaled="0"/>
                </a:gradFill>
                <a:latin typeface="+mj-lt"/>
              </a:rPr>
              <a:t>Parallel</a:t>
            </a:r>
            <a:endParaRPr lang="en-US" sz="3200" dirty="0">
              <a:gradFill>
                <a:gsLst>
                  <a:gs pos="0">
                    <a:schemeClr val="tx1"/>
                  </a:gs>
                  <a:gs pos="86000">
                    <a:schemeClr val="tx1"/>
                  </a:gs>
                </a:gsLst>
                <a:lin ang="5400000" scaled="0"/>
              </a:gradFill>
              <a:latin typeface="+mj-lt"/>
            </a:endParaRPr>
          </a:p>
        </p:txBody>
      </p:sp>
      <p:sp>
        <p:nvSpPr>
          <p:cNvPr id="43" name="TextBox 42"/>
          <p:cNvSpPr txBox="1"/>
          <p:nvPr/>
        </p:nvSpPr>
        <p:spPr>
          <a:xfrm>
            <a:off x="6528005" y="2208644"/>
            <a:ext cx="2125390"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Presentation</a:t>
            </a:r>
          </a:p>
          <a:p>
            <a:pPr algn="ctr"/>
            <a:r>
              <a:rPr lang="en-GB" sz="3200" dirty="0">
                <a:gradFill>
                  <a:gsLst>
                    <a:gs pos="0">
                      <a:schemeClr val="tx1"/>
                    </a:gs>
                    <a:gs pos="86000">
                      <a:schemeClr val="tx1"/>
                    </a:gs>
                  </a:gsLst>
                  <a:lin ang="5400000" scaled="0"/>
                </a:gradFill>
                <a:latin typeface="+mj-lt"/>
              </a:rPr>
              <a:t>Publication</a:t>
            </a:r>
          </a:p>
          <a:p>
            <a:pPr algn="ctr"/>
            <a:r>
              <a:rPr lang="en-GB" sz="3200" dirty="0" smtClean="0">
                <a:gradFill>
                  <a:gsLst>
                    <a:gs pos="0">
                      <a:schemeClr val="tx1"/>
                    </a:gs>
                    <a:gs pos="86000">
                      <a:schemeClr val="tx1"/>
                    </a:gs>
                  </a:gsLst>
                  <a:lin ang="5400000" scaled="0"/>
                </a:gradFill>
                <a:latin typeface="+mj-lt"/>
              </a:rPr>
              <a:t>UI</a:t>
            </a:r>
            <a:endParaRPr lang="en-US" sz="3200" dirty="0">
              <a:gradFill>
                <a:gsLst>
                  <a:gs pos="0">
                    <a:schemeClr val="tx1"/>
                  </a:gs>
                  <a:gs pos="86000">
                    <a:schemeClr val="tx1"/>
                  </a:gs>
                </a:gsLst>
                <a:lin ang="5400000" scaled="0"/>
              </a:gradFill>
              <a:latin typeface="+mj-lt"/>
            </a:endParaRPr>
          </a:p>
        </p:txBody>
      </p:sp>
      <p:sp>
        <p:nvSpPr>
          <p:cNvPr id="13" name="Rectangular Callout 12"/>
          <p:cNvSpPr/>
          <p:nvPr/>
        </p:nvSpPr>
        <p:spPr bwMode="auto">
          <a:xfrm>
            <a:off x="4294910" y="704047"/>
            <a:ext cx="2521527" cy="1200070"/>
          </a:xfrm>
          <a:prstGeom prst="wedgeRectCallout">
            <a:avLst>
              <a:gd name="adj1" fmla="val -33793"/>
              <a:gd name="adj2" fmla="val 60346"/>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Analytical Programmers/ Data Scientists</a:t>
            </a:r>
            <a:endParaRPr lang="en-US" sz="2400" b="1" dirty="0">
              <a:gradFill>
                <a:gsLst>
                  <a:gs pos="0">
                    <a:srgbClr val="FFFFFF"/>
                  </a:gs>
                  <a:gs pos="100000">
                    <a:srgbClr val="FFFFFF"/>
                  </a:gs>
                </a:gsLst>
                <a:lin ang="5400000" scaled="0"/>
              </a:gradFill>
              <a:latin typeface="+mj-lt"/>
            </a:endParaRPr>
          </a:p>
        </p:txBody>
      </p:sp>
      <p:sp>
        <p:nvSpPr>
          <p:cNvPr id="14" name="Rectangular Callout 13"/>
          <p:cNvSpPr/>
          <p:nvPr/>
        </p:nvSpPr>
        <p:spPr bwMode="auto">
          <a:xfrm>
            <a:off x="1454727" y="974541"/>
            <a:ext cx="2460438" cy="461406"/>
          </a:xfrm>
          <a:prstGeom prst="wedgeRectCallout">
            <a:avLst>
              <a:gd name="adj1" fmla="val -35067"/>
              <a:gd name="adj2" fmla="val 170674"/>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Data Engineers</a:t>
            </a:r>
            <a:endParaRPr lang="en-US" sz="2400" b="1" dirty="0">
              <a:gradFill>
                <a:gsLst>
                  <a:gs pos="0">
                    <a:srgbClr val="FFFFFF"/>
                  </a:gs>
                  <a:gs pos="100000">
                    <a:srgbClr val="FFFFFF"/>
                  </a:gs>
                </a:gsLst>
                <a:lin ang="5400000" scaled="0"/>
              </a:gradFill>
              <a:latin typeface="+mj-lt"/>
            </a:endParaRPr>
          </a:p>
        </p:txBody>
      </p:sp>
      <p:sp>
        <p:nvSpPr>
          <p:cNvPr id="15" name="Rectangular Callout 14"/>
          <p:cNvSpPr/>
          <p:nvPr/>
        </p:nvSpPr>
        <p:spPr bwMode="auto">
          <a:xfrm>
            <a:off x="7019925" y="682282"/>
            <a:ext cx="2038966" cy="522962"/>
          </a:xfrm>
          <a:prstGeom prst="wedgeRectCallout">
            <a:avLst>
              <a:gd name="adj1" fmla="val -28772"/>
              <a:gd name="adj2" fmla="val 139071"/>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800" dirty="0" smtClean="0">
                <a:gradFill>
                  <a:gsLst>
                    <a:gs pos="0">
                      <a:srgbClr val="FFFFFF"/>
                    </a:gs>
                    <a:gs pos="100000">
                      <a:srgbClr val="FFFFFF"/>
                    </a:gs>
                  </a:gsLst>
                  <a:lin ang="5400000" scaled="0"/>
                </a:gradFill>
                <a:latin typeface="+mj-lt"/>
              </a:rPr>
              <a:t>Design</a:t>
            </a:r>
            <a:endParaRPr lang="en-GB" sz="2800" dirty="0">
              <a:latin typeface="+mj-lt"/>
            </a:endParaRPr>
          </a:p>
        </p:txBody>
      </p:sp>
    </p:spTree>
    <p:extLst>
      <p:ext uri="{BB962C8B-B14F-4D97-AF65-F5344CB8AC3E}">
        <p14:creationId xmlns:p14="http://schemas.microsoft.com/office/powerpoint/2010/main" val="506968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670246246"/>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910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pPr lvl="0" algn="l"/>
            <a:r>
              <a:rPr lang="en-GB" sz="3600" b="1" dirty="0" smtClean="0"/>
              <a:t>Is Time to Market a Problem?</a:t>
            </a:r>
            <a:br>
              <a:rPr lang="en-GB" sz="3600" b="1" dirty="0" smtClean="0"/>
            </a:br>
            <a:r>
              <a:rPr lang="en-GB" sz="3600" dirty="0"/>
              <a:t/>
            </a:r>
            <a:br>
              <a:rPr lang="en-GB" sz="3600" dirty="0"/>
            </a:br>
            <a:r>
              <a:rPr lang="en-GB" sz="3200" dirty="0" smtClean="0"/>
              <a:t>Late Models </a:t>
            </a:r>
            <a:r>
              <a:rPr lang="en-GB" sz="3200" dirty="0" smtClean="0">
                <a:sym typeface="Wingdings" pitchFamily="2" charset="2"/>
              </a:rPr>
              <a:t> </a:t>
            </a:r>
            <a:r>
              <a:rPr lang="en-GB" sz="3200" dirty="0" smtClean="0">
                <a:solidFill>
                  <a:schemeClr val="accent1"/>
                </a:solidFill>
              </a:rPr>
              <a:t>Missed market opportunities</a:t>
            </a:r>
            <a:r>
              <a:rPr lang="en-GB" sz="3200" dirty="0" smtClean="0"/>
              <a:t/>
            </a:r>
            <a:br>
              <a:rPr lang="en-GB" sz="3200" dirty="0" smtClean="0"/>
            </a:br>
            <a:r>
              <a:rPr lang="en-GB" sz="3200" dirty="0"/>
              <a:t/>
            </a:r>
            <a:br>
              <a:rPr lang="en-GB" sz="3200" dirty="0"/>
            </a:br>
            <a:r>
              <a:rPr lang="en-GB" sz="3200" dirty="0" smtClean="0"/>
              <a:t>Late Services </a:t>
            </a:r>
            <a:r>
              <a:rPr lang="en-GB" sz="3200" dirty="0" smtClean="0">
                <a:sym typeface="Wingdings" pitchFamily="2" charset="2"/>
              </a:rPr>
              <a:t> </a:t>
            </a:r>
            <a:r>
              <a:rPr lang="en-GB" sz="3200" dirty="0" smtClean="0">
                <a:solidFill>
                  <a:schemeClr val="accent1"/>
                </a:solidFill>
              </a:rPr>
              <a:t>Users have gone elsewhere</a:t>
            </a:r>
            <a:r>
              <a:rPr lang="en-GB" sz="3200" dirty="0" smtClean="0"/>
              <a:t/>
            </a:r>
            <a:br>
              <a:rPr lang="en-GB" sz="3200" dirty="0" smtClean="0"/>
            </a:br>
            <a:r>
              <a:rPr lang="en-GB" sz="3200" dirty="0"/>
              <a:t/>
            </a:r>
            <a:br>
              <a:rPr lang="en-GB" sz="3200" dirty="0"/>
            </a:br>
            <a:r>
              <a:rPr lang="en-GB" sz="3200" dirty="0" smtClean="0"/>
              <a:t>Late Components </a:t>
            </a:r>
            <a:r>
              <a:rPr lang="en-GB" sz="3200" dirty="0" smtClean="0">
                <a:sym typeface="Wingdings" pitchFamily="2" charset="2"/>
              </a:rPr>
              <a:t> </a:t>
            </a:r>
            <a:r>
              <a:rPr lang="en-GB" sz="3200" dirty="0" smtClean="0">
                <a:solidFill>
                  <a:schemeClr val="accent1"/>
                </a:solidFill>
                <a:sym typeface="Wingdings" pitchFamily="2" charset="2"/>
              </a:rPr>
              <a:t>Millions evaporate</a:t>
            </a:r>
            <a:r>
              <a:rPr lang="en-GB" sz="3200" dirty="0" smtClean="0"/>
              <a:t/>
            </a:r>
            <a:br>
              <a:rPr lang="en-GB" sz="3200" dirty="0" smtClean="0"/>
            </a:br>
            <a:endParaRPr lang="en-GB" sz="3600" dirty="0"/>
          </a:p>
        </p:txBody>
      </p:sp>
      <p:sp>
        <p:nvSpPr>
          <p:cNvPr id="4" name="Rectangular Callout 3"/>
          <p:cNvSpPr/>
          <p:nvPr/>
        </p:nvSpPr>
        <p:spPr bwMode="auto">
          <a:xfrm>
            <a:off x="1538868" y="3017010"/>
            <a:ext cx="1083943" cy="261606"/>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Gaming service</a:t>
            </a:r>
          </a:p>
        </p:txBody>
      </p:sp>
      <p:sp>
        <p:nvSpPr>
          <p:cNvPr id="5" name="Rectangular Callout 4"/>
          <p:cNvSpPr/>
          <p:nvPr/>
        </p:nvSpPr>
        <p:spPr bwMode="auto">
          <a:xfrm>
            <a:off x="1771156" y="3890977"/>
            <a:ext cx="1265082" cy="261606"/>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Ad ranking engine</a:t>
            </a:r>
          </a:p>
        </p:txBody>
      </p:sp>
      <p:sp>
        <p:nvSpPr>
          <p:cNvPr id="7" name="Rectangular Callout 6"/>
          <p:cNvSpPr/>
          <p:nvPr/>
        </p:nvSpPr>
        <p:spPr bwMode="auto">
          <a:xfrm>
            <a:off x="1324431" y="2152332"/>
            <a:ext cx="1101577" cy="261606"/>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Financial model</a:t>
            </a:r>
          </a:p>
        </p:txBody>
      </p:sp>
    </p:spTree>
    <p:extLst>
      <p:ext uri="{BB962C8B-B14F-4D97-AF65-F5344CB8AC3E}">
        <p14:creationId xmlns:p14="http://schemas.microsoft.com/office/powerpoint/2010/main" val="957742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213187"/>
          </a:xfrm>
        </p:spPr>
        <p:txBody>
          <a:bodyPr/>
          <a:lstStyle/>
          <a:p>
            <a:pPr algn="l"/>
            <a:r>
              <a:rPr lang="en-GB" sz="3600" b="1" dirty="0" smtClean="0"/>
              <a:t>Is Correctness a Problem?  </a:t>
            </a:r>
            <a:br>
              <a:rPr lang="en-GB" sz="3600" b="1" dirty="0" smtClean="0"/>
            </a:br>
            <a:r>
              <a:rPr lang="en-GB" sz="3600" dirty="0"/>
              <a:t/>
            </a:r>
            <a:br>
              <a:rPr lang="en-GB" sz="3600" dirty="0"/>
            </a:br>
            <a:r>
              <a:rPr lang="en-GB" sz="3200" dirty="0" smtClean="0"/>
              <a:t>Buggy Models </a:t>
            </a:r>
            <a:r>
              <a:rPr lang="en-GB" sz="3200" dirty="0" smtClean="0">
                <a:sym typeface="Wingdings" pitchFamily="2" charset="2"/>
              </a:rPr>
              <a:t> </a:t>
            </a:r>
            <a:r>
              <a:rPr lang="en-GB" sz="3200" dirty="0" smtClean="0">
                <a:solidFill>
                  <a:schemeClr val="accent1"/>
                </a:solidFill>
                <a:sym typeface="Wingdings" pitchFamily="2" charset="2"/>
              </a:rPr>
              <a:t>Major risks to institutions</a:t>
            </a:r>
            <a:r>
              <a:rPr lang="en-GB" sz="3200" dirty="0"/>
              <a:t/>
            </a:r>
            <a:br>
              <a:rPr lang="en-GB" sz="3200" dirty="0"/>
            </a:br>
            <a:r>
              <a:rPr lang="en-GB" sz="3200" dirty="0" smtClean="0"/>
              <a:t/>
            </a:r>
            <a:br>
              <a:rPr lang="en-GB" sz="3200" dirty="0" smtClean="0"/>
            </a:br>
            <a:r>
              <a:rPr lang="en-GB" sz="3200" dirty="0" smtClean="0"/>
              <a:t>Buggy Services </a:t>
            </a:r>
            <a:r>
              <a:rPr lang="en-GB" sz="3200" dirty="0" smtClean="0">
                <a:sym typeface="Wingdings" pitchFamily="2" charset="2"/>
              </a:rPr>
              <a:t> </a:t>
            </a:r>
            <a:r>
              <a:rPr lang="en-GB" sz="3200" dirty="0" smtClean="0">
                <a:solidFill>
                  <a:schemeClr val="accent1"/>
                </a:solidFill>
                <a:sym typeface="Wingdings" pitchFamily="2" charset="2"/>
              </a:rPr>
              <a:t>Users walk away </a:t>
            </a:r>
            <a:r>
              <a:rPr lang="en-GB" sz="3200" dirty="0" smtClean="0"/>
              <a:t/>
            </a:r>
            <a:br>
              <a:rPr lang="en-GB" sz="3200" dirty="0" smtClean="0"/>
            </a:br>
            <a:r>
              <a:rPr lang="en-GB" sz="3200" dirty="0"/>
              <a:t/>
            </a:r>
            <a:br>
              <a:rPr lang="en-GB" sz="3200" dirty="0"/>
            </a:br>
            <a:r>
              <a:rPr lang="en-GB" sz="3200" dirty="0" smtClean="0"/>
              <a:t>Buggy Analytical Components </a:t>
            </a:r>
            <a:r>
              <a:rPr lang="en-GB" sz="3200" dirty="0" smtClean="0">
                <a:sym typeface="Wingdings" pitchFamily="2" charset="2"/>
              </a:rPr>
              <a:t> </a:t>
            </a:r>
            <a:r>
              <a:rPr lang="en-GB" sz="3200" dirty="0" smtClean="0">
                <a:solidFill>
                  <a:schemeClr val="accent1"/>
                </a:solidFill>
                <a:sym typeface="Wingdings" pitchFamily="2" charset="2"/>
              </a:rPr>
              <a:t>Millions leak away</a:t>
            </a:r>
            <a:endParaRPr lang="en-GB" sz="3600" b="1" dirty="0">
              <a:solidFill>
                <a:schemeClr val="accent1"/>
              </a:solidFill>
            </a:endParaRPr>
          </a:p>
        </p:txBody>
      </p:sp>
      <p:sp>
        <p:nvSpPr>
          <p:cNvPr id="7" name="Rectangular Callout 6"/>
          <p:cNvSpPr/>
          <p:nvPr/>
        </p:nvSpPr>
        <p:spPr bwMode="auto">
          <a:xfrm>
            <a:off x="1393358" y="2152332"/>
            <a:ext cx="963717" cy="261606"/>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Quant model</a:t>
            </a:r>
          </a:p>
        </p:txBody>
      </p:sp>
      <p:sp>
        <p:nvSpPr>
          <p:cNvPr id="8" name="Rectangular Callout 7"/>
          <p:cNvSpPr/>
          <p:nvPr/>
        </p:nvSpPr>
        <p:spPr bwMode="auto">
          <a:xfrm>
            <a:off x="1538868" y="3017010"/>
            <a:ext cx="1083943" cy="261606"/>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Gaming service</a:t>
            </a:r>
          </a:p>
        </p:txBody>
      </p:sp>
      <p:sp>
        <p:nvSpPr>
          <p:cNvPr id="9" name="Rectangular Callout 8"/>
          <p:cNvSpPr/>
          <p:nvPr/>
        </p:nvSpPr>
        <p:spPr bwMode="auto">
          <a:xfrm>
            <a:off x="1771156" y="3890977"/>
            <a:ext cx="1265082" cy="261606"/>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3714925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pPr algn="l"/>
            <a:r>
              <a:rPr lang="en-GB" sz="3600" b="1" dirty="0" smtClean="0"/>
              <a:t>Is Efficiency a Problem?  </a:t>
            </a:r>
            <a:br>
              <a:rPr lang="en-GB" sz="3600" b="1" dirty="0" smtClean="0"/>
            </a:br>
            <a:r>
              <a:rPr lang="en-GB" sz="3600" dirty="0"/>
              <a:t/>
            </a:r>
            <a:br>
              <a:rPr lang="en-GB" sz="3600" dirty="0"/>
            </a:br>
            <a:r>
              <a:rPr lang="en-GB" sz="3200" dirty="0" smtClean="0"/>
              <a:t>Slow Models </a:t>
            </a:r>
            <a:r>
              <a:rPr lang="en-GB" sz="3200" dirty="0" smtClean="0">
                <a:sym typeface="Wingdings" pitchFamily="2" charset="2"/>
              </a:rPr>
              <a:t> </a:t>
            </a:r>
            <a:r>
              <a:rPr lang="en-GB" sz="3200" dirty="0" smtClean="0">
                <a:solidFill>
                  <a:schemeClr val="accent1"/>
                </a:solidFill>
                <a:sym typeface="Wingdings" pitchFamily="2" charset="2"/>
              </a:rPr>
              <a:t>Can’t assess the institution daily</a:t>
            </a:r>
            <a:r>
              <a:rPr lang="en-GB" sz="3200" dirty="0"/>
              <a:t/>
            </a:r>
            <a:br>
              <a:rPr lang="en-GB" sz="3200" dirty="0"/>
            </a:br>
            <a:r>
              <a:rPr lang="en-GB" sz="3200" dirty="0" smtClean="0"/>
              <a:t/>
            </a:r>
            <a:br>
              <a:rPr lang="en-GB" sz="3200" dirty="0" smtClean="0"/>
            </a:br>
            <a:r>
              <a:rPr lang="en-GB" sz="3200" dirty="0" smtClean="0"/>
              <a:t>Slow Services </a:t>
            </a:r>
            <a:r>
              <a:rPr lang="en-GB" sz="3200" dirty="0" smtClean="0">
                <a:sym typeface="Wingdings" pitchFamily="2" charset="2"/>
              </a:rPr>
              <a:t> </a:t>
            </a:r>
            <a:r>
              <a:rPr lang="en-GB" sz="3200" dirty="0" smtClean="0">
                <a:solidFill>
                  <a:schemeClr val="accent1"/>
                </a:solidFill>
                <a:sym typeface="Wingdings" pitchFamily="2" charset="2"/>
              </a:rPr>
              <a:t>Massive loss of online business</a:t>
            </a:r>
            <a:r>
              <a:rPr lang="en-GB" sz="3200" dirty="0" smtClean="0"/>
              <a:t/>
            </a:r>
            <a:br>
              <a:rPr lang="en-GB" sz="3200" dirty="0" smtClean="0"/>
            </a:br>
            <a:r>
              <a:rPr lang="en-GB" sz="3200" dirty="0"/>
              <a:t/>
            </a:r>
            <a:br>
              <a:rPr lang="en-GB" sz="3200" dirty="0"/>
            </a:br>
            <a:r>
              <a:rPr lang="en-GB" sz="3200" dirty="0" smtClean="0"/>
              <a:t>Slow Analytical Components </a:t>
            </a:r>
            <a:r>
              <a:rPr lang="en-GB" sz="3200" dirty="0" smtClean="0">
                <a:sym typeface="Wingdings" pitchFamily="2" charset="2"/>
              </a:rPr>
              <a:t> </a:t>
            </a:r>
            <a:r>
              <a:rPr lang="en-GB" sz="3200" dirty="0" smtClean="0">
                <a:solidFill>
                  <a:schemeClr val="accent1"/>
                </a:solidFill>
                <a:sym typeface="Wingdings" pitchFamily="2" charset="2"/>
              </a:rPr>
              <a:t>Can’t scale to web </a:t>
            </a:r>
            <a:r>
              <a:rPr lang="en-GB" sz="3200" dirty="0"/>
              <a:t/>
            </a:r>
            <a:br>
              <a:rPr lang="en-GB" sz="3200" dirty="0"/>
            </a:br>
            <a:endParaRPr lang="en-GB" sz="3600" b="1" dirty="0"/>
          </a:p>
        </p:txBody>
      </p:sp>
      <p:sp>
        <p:nvSpPr>
          <p:cNvPr id="7" name="Rectangular Callout 6"/>
          <p:cNvSpPr/>
          <p:nvPr/>
        </p:nvSpPr>
        <p:spPr bwMode="auto">
          <a:xfrm>
            <a:off x="1324431" y="2152332"/>
            <a:ext cx="1101577" cy="261606"/>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Financial model</a:t>
            </a:r>
          </a:p>
        </p:txBody>
      </p:sp>
      <p:sp>
        <p:nvSpPr>
          <p:cNvPr id="8" name="Rectangular Callout 7"/>
          <p:cNvSpPr/>
          <p:nvPr/>
        </p:nvSpPr>
        <p:spPr bwMode="auto">
          <a:xfrm>
            <a:off x="1297620" y="3017010"/>
            <a:ext cx="1566446" cy="261606"/>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Insurance quote service</a:t>
            </a:r>
          </a:p>
        </p:txBody>
      </p:sp>
      <p:sp>
        <p:nvSpPr>
          <p:cNvPr id="9" name="Rectangular Callout 8"/>
          <p:cNvSpPr/>
          <p:nvPr/>
        </p:nvSpPr>
        <p:spPr bwMode="auto">
          <a:xfrm>
            <a:off x="1771156" y="3890977"/>
            <a:ext cx="1265082" cy="261606"/>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542496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pPr algn="l"/>
            <a:r>
              <a:rPr lang="en-GB" sz="3600" b="1" dirty="0" smtClean="0"/>
              <a:t>Is Complexity a Problem?  </a:t>
            </a:r>
            <a:br>
              <a:rPr lang="en-GB" sz="3600" b="1" dirty="0" smtClean="0"/>
            </a:br>
            <a:r>
              <a:rPr lang="en-GB" sz="3600" dirty="0"/>
              <a:t/>
            </a:r>
            <a:br>
              <a:rPr lang="en-GB" sz="3600" dirty="0"/>
            </a:br>
            <a:r>
              <a:rPr lang="en-GB" sz="3200" dirty="0" smtClean="0"/>
              <a:t>Intractable Models </a:t>
            </a:r>
            <a:r>
              <a:rPr lang="en-GB" sz="3200" dirty="0" smtClean="0">
                <a:sym typeface="Wingdings" pitchFamily="2" charset="2"/>
              </a:rPr>
              <a:t> </a:t>
            </a:r>
            <a:r>
              <a:rPr lang="en-GB" sz="3200" dirty="0" smtClean="0">
                <a:solidFill>
                  <a:schemeClr val="accent1"/>
                </a:solidFill>
                <a:sym typeface="Wingdings" pitchFamily="2" charset="2"/>
              </a:rPr>
              <a:t>Can’t enter markets</a:t>
            </a:r>
            <a:r>
              <a:rPr lang="en-GB" sz="3200" dirty="0"/>
              <a:t/>
            </a:r>
            <a:br>
              <a:rPr lang="en-GB" sz="3200" dirty="0"/>
            </a:br>
            <a:r>
              <a:rPr lang="en-GB" sz="3200" dirty="0" smtClean="0"/>
              <a:t/>
            </a:r>
            <a:br>
              <a:rPr lang="en-GB" sz="3200" dirty="0" smtClean="0"/>
            </a:br>
            <a:r>
              <a:rPr lang="en-GB" sz="3200" dirty="0" smtClean="0"/>
              <a:t>Intractable Services </a:t>
            </a:r>
            <a:r>
              <a:rPr lang="en-GB" sz="3200" dirty="0" smtClean="0">
                <a:sym typeface="Wingdings" pitchFamily="2" charset="2"/>
              </a:rPr>
              <a:t> </a:t>
            </a:r>
            <a:r>
              <a:rPr lang="en-GB" sz="3200" dirty="0" smtClean="0">
                <a:solidFill>
                  <a:schemeClr val="accent1"/>
                </a:solidFill>
                <a:sym typeface="Wingdings" pitchFamily="2" charset="2"/>
              </a:rPr>
              <a:t>Can’t deliver services</a:t>
            </a:r>
            <a:r>
              <a:rPr lang="en-GB" sz="3200" dirty="0" smtClean="0"/>
              <a:t/>
            </a:r>
            <a:br>
              <a:rPr lang="en-GB" sz="3200" dirty="0" smtClean="0"/>
            </a:br>
            <a:r>
              <a:rPr lang="en-GB" sz="3200" dirty="0"/>
              <a:t/>
            </a:r>
            <a:br>
              <a:rPr lang="en-GB" sz="3200" dirty="0"/>
            </a:br>
            <a:r>
              <a:rPr lang="en-GB" sz="3200" dirty="0" smtClean="0"/>
              <a:t>Intractable Analytical Components </a:t>
            </a:r>
            <a:r>
              <a:rPr lang="en-GB" sz="3200" dirty="0" smtClean="0">
                <a:sym typeface="Wingdings" pitchFamily="2" charset="2"/>
              </a:rPr>
              <a:t> </a:t>
            </a:r>
            <a:r>
              <a:rPr lang="en-GB" sz="3200" dirty="0" smtClean="0">
                <a:solidFill>
                  <a:schemeClr val="accent1"/>
                </a:solidFill>
                <a:sym typeface="Wingdings" pitchFamily="2" charset="2"/>
              </a:rPr>
              <a:t>Can’t deliver</a:t>
            </a:r>
            <a:r>
              <a:rPr lang="en-GB" sz="3200" dirty="0"/>
              <a:t/>
            </a:r>
            <a:br>
              <a:rPr lang="en-GB" sz="3200" dirty="0"/>
            </a:br>
            <a:endParaRPr lang="en-GB" sz="3600" b="1" dirty="0"/>
          </a:p>
        </p:txBody>
      </p:sp>
    </p:spTree>
    <p:extLst>
      <p:ext uri="{BB962C8B-B14F-4D97-AF65-F5344CB8AC3E}">
        <p14:creationId xmlns:p14="http://schemas.microsoft.com/office/powerpoint/2010/main" val="2127016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936725067"/>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401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656386"/>
          </a:xfrm>
        </p:spPr>
        <p:txBody>
          <a:bodyPr/>
          <a:lstStyle/>
          <a:p>
            <a:r>
              <a:rPr lang="en-GB" sz="3600" b="1" dirty="0" smtClean="0"/>
              <a:t>What’s the Need?</a:t>
            </a:r>
            <a:r>
              <a:rPr lang="en-GB" sz="3600" b="1" dirty="0"/>
              <a:t/>
            </a:r>
            <a:br>
              <a:rPr lang="en-GB" sz="3600" b="1" dirty="0"/>
            </a:br>
            <a:r>
              <a:rPr lang="en-GB" sz="3600" dirty="0" smtClean="0"/>
              <a:t/>
            </a:r>
            <a:br>
              <a:rPr lang="en-GB" sz="3600" dirty="0" smtClean="0"/>
            </a:br>
            <a:r>
              <a:rPr lang="en-GB" sz="3200" b="1" dirty="0" smtClean="0">
                <a:solidFill>
                  <a:schemeClr val="accent1"/>
                </a:solidFill>
              </a:rPr>
              <a:t>Analytical programmers</a:t>
            </a:r>
            <a:r>
              <a:rPr lang="en-GB" sz="3200" dirty="0" smtClean="0">
                <a:solidFill>
                  <a:schemeClr val="accent1"/>
                </a:solidFill>
              </a:rPr>
              <a:t> </a:t>
            </a:r>
            <a:r>
              <a:rPr lang="en-GB" sz="3200" dirty="0" smtClean="0"/>
              <a:t>delivering </a:t>
            </a:r>
            <a:r>
              <a:rPr lang="en-GB" sz="3200" b="1" dirty="0" smtClean="0">
                <a:solidFill>
                  <a:schemeClr val="accent1"/>
                </a:solidFill>
              </a:rPr>
              <a:t>correct</a:t>
            </a:r>
            <a:r>
              <a:rPr lang="en-GB" sz="3200" dirty="0" smtClean="0"/>
              <a:t>,</a:t>
            </a:r>
            <a:r>
              <a:rPr lang="en-GB" sz="3200" b="1" dirty="0" smtClean="0"/>
              <a:t> </a:t>
            </a:r>
            <a:r>
              <a:rPr lang="en-GB" sz="3200" b="1" dirty="0" smtClean="0">
                <a:solidFill>
                  <a:schemeClr val="accent1"/>
                </a:solidFill>
              </a:rPr>
              <a:t>efficient</a:t>
            </a:r>
            <a:r>
              <a:rPr lang="en-GB" sz="3200" dirty="0" smtClean="0"/>
              <a:t> </a:t>
            </a:r>
            <a:r>
              <a:rPr lang="en-GB" sz="3200" b="1" dirty="0" smtClean="0">
                <a:solidFill>
                  <a:schemeClr val="accent1"/>
                </a:solidFill>
              </a:rPr>
              <a:t>components</a:t>
            </a:r>
            <a:r>
              <a:rPr lang="en-GB" sz="3200" dirty="0" smtClean="0"/>
              <a:t> in the enterprise, </a:t>
            </a:r>
            <a:r>
              <a:rPr lang="en-GB" sz="3200" b="1" dirty="0" smtClean="0">
                <a:solidFill>
                  <a:schemeClr val="accent1"/>
                </a:solidFill>
              </a:rPr>
              <a:t>on-time</a:t>
            </a:r>
            <a:r>
              <a:rPr lang="en-GB" sz="3200" dirty="0" smtClean="0"/>
              <a:t/>
            </a:r>
            <a:br>
              <a:rPr lang="en-GB" sz="3200" dirty="0" smtClean="0"/>
            </a:br>
            <a:r>
              <a:rPr lang="en-GB" sz="3200" dirty="0"/>
              <a:t/>
            </a:r>
            <a:br>
              <a:rPr lang="en-GB" sz="3200" dirty="0"/>
            </a:br>
            <a:r>
              <a:rPr lang="en-GB" sz="3200" dirty="0"/>
              <a:t>This is </a:t>
            </a:r>
            <a:r>
              <a:rPr lang="en-GB" sz="3200" dirty="0" smtClean="0"/>
              <a:t>one </a:t>
            </a:r>
            <a:r>
              <a:rPr lang="en-GB" sz="3200" dirty="0" smtClean="0"/>
              <a:t>set </a:t>
            </a:r>
            <a:r>
              <a:rPr lang="en-GB" sz="3200" dirty="0"/>
              <a:t>of problems that </a:t>
            </a:r>
            <a:r>
              <a:rPr lang="en-GB" sz="3200" dirty="0" smtClean="0"/>
              <a:t>functional-first programming </a:t>
            </a:r>
            <a:r>
              <a:rPr lang="en-GB" sz="3200" dirty="0"/>
              <a:t>helps </a:t>
            </a:r>
            <a:r>
              <a:rPr lang="en-GB" sz="3200" dirty="0" smtClean="0"/>
              <a:t>solve</a:t>
            </a:r>
            <a:r>
              <a:rPr lang="en-GB" sz="3200" dirty="0"/>
              <a:t/>
            </a:r>
            <a:br>
              <a:rPr lang="en-GB" sz="3200" dirty="0"/>
            </a:br>
            <a:endParaRPr lang="en-GB" sz="3200" b="1" dirty="0"/>
          </a:p>
        </p:txBody>
      </p:sp>
    </p:spTree>
    <p:extLst>
      <p:ext uri="{BB962C8B-B14F-4D97-AF65-F5344CB8AC3E}">
        <p14:creationId xmlns:p14="http://schemas.microsoft.com/office/powerpoint/2010/main" val="4185219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625882"/>
          </a:xfrm>
        </p:spPr>
        <p:txBody>
          <a:bodyPr/>
          <a:lstStyle/>
          <a:p>
            <a:pPr algn="ctr"/>
            <a:r>
              <a:rPr lang="en-GB" sz="2800" dirty="0" smtClean="0">
                <a:solidFill>
                  <a:srgbClr val="002060"/>
                </a:solidFill>
              </a:rPr>
              <a:t>Today: Some Simple Observations About</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Data Engineering</a:t>
            </a:r>
            <a:br>
              <a:rPr lang="en-GB" sz="2800" dirty="0" smtClean="0">
                <a:solidFill>
                  <a:srgbClr val="002060"/>
                </a:solidFill>
              </a:rPr>
            </a:br>
            <a:r>
              <a:rPr lang="en-GB" sz="2800" dirty="0" smtClean="0">
                <a:solidFill>
                  <a:srgbClr val="002060"/>
                </a:solidFill>
              </a:rPr>
              <a:t>Data Pipelines</a:t>
            </a:r>
            <a:br>
              <a:rPr lang="en-GB" sz="2800" dirty="0" smtClean="0">
                <a:solidFill>
                  <a:srgbClr val="002060"/>
                </a:solidFill>
              </a:rPr>
            </a:br>
            <a:r>
              <a:rPr lang="en-GB" sz="2800" dirty="0" smtClean="0">
                <a:solidFill>
                  <a:srgbClr val="002060"/>
                </a:solidFill>
              </a:rPr>
              <a:t>Analytical Programming</a:t>
            </a:r>
            <a:br>
              <a:rPr lang="en-GB" sz="2800" dirty="0" smtClean="0">
                <a:solidFill>
                  <a:srgbClr val="002060"/>
                </a:solidFill>
              </a:rPr>
            </a:br>
            <a:r>
              <a:rPr lang="en-GB" sz="2800" dirty="0" smtClean="0">
                <a:solidFill>
                  <a:srgbClr val="002060"/>
                </a:solidFill>
              </a:rPr>
              <a:t>Game Server Engines</a:t>
            </a:r>
            <a:br>
              <a:rPr lang="en-GB" sz="2800" dirty="0" smtClean="0">
                <a:solidFill>
                  <a:srgbClr val="002060"/>
                </a:solidFill>
              </a:rPr>
            </a:br>
            <a:r>
              <a:rPr lang="en-GB" sz="2800" dirty="0" smtClean="0">
                <a:solidFill>
                  <a:srgbClr val="002060"/>
                </a:solidFill>
              </a:rPr>
              <a:t>Calculation Engines</a:t>
            </a:r>
            <a:br>
              <a:rPr lang="en-GB" sz="2800" dirty="0" smtClean="0">
                <a:solidFill>
                  <a:srgbClr val="002060"/>
                </a:solidFill>
              </a:rPr>
            </a:br>
            <a:r>
              <a:rPr lang="en-GB" sz="2800" dirty="0" smtClean="0">
                <a:solidFill>
                  <a:srgbClr val="002060"/>
                </a:solidFill>
              </a:rPr>
              <a:t>Coding …</a:t>
            </a:r>
            <a:br>
              <a:rPr lang="en-GB" sz="2800" dirty="0" smtClean="0">
                <a:solidFill>
                  <a:srgbClr val="002060"/>
                </a:solidFill>
              </a:rPr>
            </a:br>
            <a:r>
              <a:rPr lang="en-GB" sz="1400" dirty="0">
                <a:solidFill>
                  <a:srgbClr val="002060"/>
                </a:solidFill>
              </a:rPr>
              <a:t/>
            </a:r>
            <a:br>
              <a:rPr lang="en-GB" sz="1400" dirty="0">
                <a:solidFill>
                  <a:srgbClr val="002060"/>
                </a:solidFill>
              </a:rPr>
            </a:br>
            <a:r>
              <a:rPr lang="en-GB" sz="2400" dirty="0" smtClean="0">
                <a:solidFill>
                  <a:srgbClr val="002060"/>
                </a:solidFill>
              </a:rPr>
              <a:t>with </a:t>
            </a:r>
            <a:br>
              <a:rPr lang="en-GB" sz="2400" dirty="0" smtClean="0">
                <a:solidFill>
                  <a:srgbClr val="002060"/>
                </a:solidFill>
              </a:rPr>
            </a:br>
            <a:r>
              <a:rPr lang="en-GB" sz="1600" dirty="0" smtClean="0">
                <a:solidFill>
                  <a:srgbClr val="002060"/>
                </a:solidFill>
              </a:rPr>
              <a:t/>
            </a:r>
            <a:br>
              <a:rPr lang="en-GB" sz="1600" dirty="0" smtClean="0">
                <a:solidFill>
                  <a:srgbClr val="002060"/>
                </a:solidFill>
              </a:rPr>
            </a:br>
            <a:r>
              <a:rPr lang="en-GB" sz="2800" dirty="0" smtClean="0">
                <a:solidFill>
                  <a:srgbClr val="002060"/>
                </a:solidFill>
              </a:rPr>
              <a:t>F# </a:t>
            </a:r>
            <a:br>
              <a:rPr lang="en-GB" sz="2800" dirty="0" smtClean="0">
                <a:solidFill>
                  <a:srgbClr val="002060"/>
                </a:solidFill>
              </a:rPr>
            </a:br>
            <a:r>
              <a:rPr lang="en-GB" sz="2800" dirty="0">
                <a:solidFill>
                  <a:srgbClr val="002060"/>
                </a:solidFill>
              </a:rPr>
              <a:t>(</a:t>
            </a:r>
            <a:r>
              <a:rPr lang="en-GB" sz="2800" dirty="0" smtClean="0">
                <a:solidFill>
                  <a:srgbClr val="002060"/>
                </a:solidFill>
              </a:rPr>
              <a:t>and associated technologies)</a:t>
            </a:r>
            <a:endParaRPr lang="en-GB" sz="2800" dirty="0">
              <a:solidFill>
                <a:srgbClr val="002060"/>
              </a:solidFill>
            </a:endParaRPr>
          </a:p>
        </p:txBody>
      </p:sp>
    </p:spTree>
    <p:extLst>
      <p:ext uri="{BB962C8B-B14F-4D97-AF65-F5344CB8AC3E}">
        <p14:creationId xmlns:p14="http://schemas.microsoft.com/office/powerpoint/2010/main" val="102893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77500" lnSpcReduction="20000"/>
          </a:bodyPr>
          <a:lstStyle/>
          <a:p>
            <a:r>
              <a:rPr lang="en-GB" dirty="0"/>
              <a:t>Part 2 - </a:t>
            </a:r>
            <a:r>
              <a:rPr lang="en-GB" dirty="0" smtClean="0"/>
              <a:t>Why</a:t>
            </a:r>
            <a:r>
              <a:rPr lang="en-GB" dirty="0"/>
              <a:t>?</a:t>
            </a:r>
            <a:br>
              <a:rPr lang="en-GB" dirty="0"/>
            </a:br>
            <a:endParaRPr lang="en-GB" dirty="0"/>
          </a:p>
        </p:txBody>
      </p:sp>
      <p:sp>
        <p:nvSpPr>
          <p:cNvPr id="5" name="Text Placeholder 4"/>
          <p:cNvSpPr>
            <a:spLocks noGrp="1"/>
          </p:cNvSpPr>
          <p:nvPr>
            <p:ph type="body" sz="quarter" idx="11"/>
          </p:nvPr>
        </p:nvSpPr>
        <p:spPr/>
        <p:txBody>
          <a:bodyPr/>
          <a:lstStyle/>
          <a:p>
            <a:r>
              <a:rPr lang="en-GB" dirty="0" smtClean="0"/>
              <a:t>Observations and Examples</a:t>
            </a:r>
            <a:endParaRPr lang="en-GB"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10336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Observation #1</a:t>
            </a:r>
            <a:br>
              <a:rPr lang="en-GB" dirty="0" smtClean="0"/>
            </a:br>
            <a:r>
              <a:rPr lang="en-GB" dirty="0"/>
              <a:t/>
            </a:r>
            <a:br>
              <a:rPr lang="en-GB" dirty="0"/>
            </a:br>
            <a:endParaRPr lang="en-GB" b="1" dirty="0">
              <a:solidFill>
                <a:schemeClr val="accent1"/>
              </a:solidFill>
            </a:endParaRPr>
          </a:p>
        </p:txBody>
      </p:sp>
      <p:sp>
        <p:nvSpPr>
          <p:cNvPr id="2" name="Content Placeholder 1"/>
          <p:cNvSpPr>
            <a:spLocks noGrp="1"/>
          </p:cNvSpPr>
          <p:nvPr>
            <p:ph sz="quarter" idx="10"/>
          </p:nvPr>
        </p:nvSpPr>
        <p:spPr/>
        <p:txBody>
          <a:bodyPr>
            <a:normAutofit/>
          </a:bodyPr>
          <a:lstStyle/>
          <a:p>
            <a:r>
              <a:rPr lang="en-GB" sz="3200" dirty="0"/>
              <a:t>At the core of every functional-first language </a:t>
            </a:r>
            <a:r>
              <a:rPr lang="en-GB" sz="3200" dirty="0" smtClean="0"/>
              <a:t>is this:</a:t>
            </a:r>
          </a:p>
          <a:p>
            <a:pPr algn="ctr"/>
            <a:r>
              <a:rPr lang="en-GB" sz="3200" dirty="0" smtClean="0"/>
              <a:t> </a:t>
            </a:r>
            <a:r>
              <a:rPr lang="en-GB" sz="3200" dirty="0"/>
              <a:t/>
            </a:r>
            <a:br>
              <a:rPr lang="en-GB" sz="3200" dirty="0"/>
            </a:br>
            <a:r>
              <a:rPr lang="en-GB" sz="3200" b="1" dirty="0" smtClean="0">
                <a:solidFill>
                  <a:schemeClr val="accent1"/>
                </a:solidFill>
              </a:rPr>
              <a:t>simple</a:t>
            </a:r>
            <a:r>
              <a:rPr lang="en-GB" sz="3200" b="1" dirty="0" smtClean="0"/>
              <a:t>, </a:t>
            </a:r>
            <a:r>
              <a:rPr lang="en-GB" sz="3200" b="1" dirty="0" smtClean="0">
                <a:solidFill>
                  <a:schemeClr val="accent1"/>
                </a:solidFill>
              </a:rPr>
              <a:t>correct</a:t>
            </a:r>
            <a:r>
              <a:rPr lang="en-GB" sz="3200" b="1" dirty="0" smtClean="0"/>
              <a:t>, </a:t>
            </a:r>
            <a:r>
              <a:rPr lang="en-GB" sz="3200" b="1" dirty="0" smtClean="0">
                <a:solidFill>
                  <a:schemeClr val="accent1"/>
                </a:solidFill>
              </a:rPr>
              <a:t>robust code</a:t>
            </a:r>
            <a:r>
              <a:rPr lang="en-GB" sz="3200" b="1" dirty="0" smtClean="0"/>
              <a:t> </a:t>
            </a:r>
            <a:r>
              <a:rPr lang="en-GB" sz="3200" dirty="0" smtClean="0"/>
              <a:t>for solving </a:t>
            </a:r>
            <a:r>
              <a:rPr lang="en-GB" sz="3200" b="1" dirty="0" smtClean="0">
                <a:solidFill>
                  <a:schemeClr val="accent1"/>
                </a:solidFill>
              </a:rPr>
              <a:t>complex </a:t>
            </a:r>
            <a:r>
              <a:rPr lang="en-GB" sz="3200" b="1" dirty="0" smtClean="0">
                <a:solidFill>
                  <a:schemeClr val="accent1"/>
                </a:solidFill>
              </a:rPr>
              <a:t>problems</a:t>
            </a:r>
            <a:endParaRPr lang="en-GB" sz="3200" b="1" dirty="0"/>
          </a:p>
        </p:txBody>
      </p:sp>
    </p:spTree>
    <p:extLst>
      <p:ext uri="{BB962C8B-B14F-4D97-AF65-F5344CB8AC3E}">
        <p14:creationId xmlns:p14="http://schemas.microsoft.com/office/powerpoint/2010/main" val="377707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495794"/>
          </a:xfrm>
        </p:spPr>
        <p:txBody>
          <a:bodyPr/>
          <a:lstStyle/>
          <a:p>
            <a:r>
              <a:rPr lang="en-GB" sz="3600" dirty="0" smtClean="0"/>
              <a:t>Observation #2</a:t>
            </a:r>
            <a:br>
              <a:rPr lang="en-GB" sz="3600" dirty="0" smtClean="0"/>
            </a:br>
            <a:r>
              <a:rPr lang="en-GB" sz="3600" dirty="0" smtClean="0"/>
              <a:t/>
            </a:r>
            <a:br>
              <a:rPr lang="en-GB" sz="3600" dirty="0" smtClean="0"/>
            </a:br>
            <a:endParaRPr lang="en-GB" sz="3600" b="1" dirty="0"/>
          </a:p>
        </p:txBody>
      </p:sp>
      <p:sp>
        <p:nvSpPr>
          <p:cNvPr id="4" name="Content Placeholder 3"/>
          <p:cNvSpPr>
            <a:spLocks noGrp="1"/>
          </p:cNvSpPr>
          <p:nvPr>
            <p:ph sz="quarter" idx="10"/>
          </p:nvPr>
        </p:nvSpPr>
        <p:spPr/>
        <p:txBody>
          <a:bodyPr/>
          <a:lstStyle/>
          <a:p>
            <a:r>
              <a:rPr lang="en-GB" sz="3200" dirty="0"/>
              <a:t>A highly interoperable language </a:t>
            </a:r>
            <a:r>
              <a:rPr lang="en-US" sz="3200" dirty="0"/>
              <a:t>allows </a:t>
            </a:r>
            <a:r>
              <a:rPr lang="en-US" sz="3200" b="1" dirty="0">
                <a:solidFill>
                  <a:schemeClr val="accent1"/>
                </a:solidFill>
              </a:rPr>
              <a:t>rapid</a:t>
            </a:r>
            <a:r>
              <a:rPr lang="en-US" sz="3200" dirty="0"/>
              <a:t>, </a:t>
            </a:r>
            <a:r>
              <a:rPr lang="en-US" sz="3200" b="1" dirty="0">
                <a:solidFill>
                  <a:schemeClr val="accent1"/>
                </a:solidFill>
              </a:rPr>
              <a:t>non-intrusive</a:t>
            </a:r>
            <a:r>
              <a:rPr lang="en-US" sz="3200" dirty="0">
                <a:solidFill>
                  <a:schemeClr val="accent1"/>
                </a:solidFill>
              </a:rPr>
              <a:t> </a:t>
            </a:r>
            <a:r>
              <a:rPr lang="en-US" sz="3200" b="1" dirty="0">
                <a:solidFill>
                  <a:schemeClr val="accent1"/>
                </a:solidFill>
              </a:rPr>
              <a:t>deployment</a:t>
            </a:r>
            <a:r>
              <a:rPr lang="en-US" sz="3200" dirty="0"/>
              <a:t> and </a:t>
            </a:r>
            <a:r>
              <a:rPr lang="en-US" sz="3200" b="1" dirty="0">
                <a:solidFill>
                  <a:schemeClr val="accent1"/>
                </a:solidFill>
              </a:rPr>
              <a:t>integration</a:t>
            </a:r>
            <a:r>
              <a:rPr lang="en-US" sz="3200" dirty="0"/>
              <a:t> of components</a:t>
            </a:r>
            <a:br>
              <a:rPr lang="en-US" sz="3200" dirty="0"/>
            </a:br>
            <a:endParaRPr lang="en-GB" dirty="0"/>
          </a:p>
        </p:txBody>
      </p:sp>
      <p:sp>
        <p:nvSpPr>
          <p:cNvPr id="5" name="Content Placeholder 4"/>
          <p:cNvSpPr>
            <a:spLocks noGrp="1"/>
          </p:cNvSpPr>
          <p:nvPr>
            <p:ph sz="quarter" idx="11"/>
          </p:nvPr>
        </p:nvSpPr>
        <p:spPr/>
        <p:txBody>
          <a:bodyPr>
            <a:normAutofit/>
          </a:bodyPr>
          <a:lstStyle/>
          <a:p>
            <a:r>
              <a:rPr lang="en-GB" sz="4400" dirty="0"/>
              <a:t/>
            </a:r>
            <a:br>
              <a:rPr lang="en-GB" sz="4400" dirty="0"/>
            </a:br>
            <a:endParaRPr lang="en-GB" sz="4400" dirty="0" smtClean="0"/>
          </a:p>
          <a:p>
            <a:endParaRPr lang="en-GB" sz="2000" dirty="0" smtClean="0"/>
          </a:p>
          <a:p>
            <a:r>
              <a:rPr lang="en-GB" sz="2000" dirty="0" smtClean="0"/>
              <a:t>… functional-first </a:t>
            </a:r>
            <a:r>
              <a:rPr lang="en-GB" sz="2000" dirty="0"/>
              <a:t>code is a part of a larger solution. With F# your code can be rapidly integrated and deployed.</a:t>
            </a:r>
            <a:r>
              <a:rPr lang="en-GB" sz="3200" dirty="0"/>
              <a:t/>
            </a:r>
            <a:br>
              <a:rPr lang="en-GB" sz="3200" dirty="0"/>
            </a:br>
            <a:endParaRPr lang="en-GB" dirty="0"/>
          </a:p>
        </p:txBody>
      </p:sp>
    </p:spTree>
    <p:extLst>
      <p:ext uri="{BB962C8B-B14F-4D97-AF65-F5344CB8AC3E}">
        <p14:creationId xmlns:p14="http://schemas.microsoft.com/office/powerpoint/2010/main" val="52282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smtClean="0"/>
              <a:t>Observation #2 cont.</a:t>
            </a:r>
            <a:br>
              <a:rPr lang="en-US" sz="3600" dirty="0" smtClean="0"/>
            </a:br>
            <a:r>
              <a:rPr lang="en-US" sz="3600" dirty="0" smtClean="0"/>
              <a:t/>
            </a:r>
            <a:br>
              <a:rPr lang="en-US" sz="3600" dirty="0" smtClean="0"/>
            </a:br>
            <a:r>
              <a:rPr lang="en-US" sz="2800" dirty="0" smtClean="0"/>
              <a:t/>
            </a:r>
            <a:br>
              <a:rPr lang="en-US" sz="2800" dirty="0" smtClean="0"/>
            </a:br>
            <a:endParaRPr lang="en-US" sz="1800" dirty="0"/>
          </a:p>
        </p:txBody>
      </p:sp>
      <p:sp>
        <p:nvSpPr>
          <p:cNvPr id="2" name="Content Placeholder 1"/>
          <p:cNvSpPr>
            <a:spLocks noGrp="1"/>
          </p:cNvSpPr>
          <p:nvPr>
            <p:ph sz="quarter" idx="10"/>
          </p:nvPr>
        </p:nvSpPr>
        <p:spPr/>
        <p:txBody>
          <a:bodyPr/>
          <a:lstStyle/>
          <a:p>
            <a:r>
              <a:rPr lang="en-US" sz="3200" dirty="0"/>
              <a:t>Interoperable languages remove</a:t>
            </a:r>
            <a:r>
              <a:rPr lang="en-US" sz="3200" b="1" dirty="0"/>
              <a:t> </a:t>
            </a:r>
            <a:r>
              <a:rPr lang="en-US" sz="3200" b="1" dirty="0">
                <a:solidFill>
                  <a:schemeClr val="accent1"/>
                </a:solidFill>
              </a:rPr>
              <a:t>entire phases </a:t>
            </a:r>
            <a:r>
              <a:rPr lang="en-US" sz="3200" dirty="0"/>
              <a:t>from the analytical software development </a:t>
            </a:r>
            <a:r>
              <a:rPr lang="en-US" sz="3200" dirty="0" smtClean="0"/>
              <a:t>process.</a:t>
            </a:r>
            <a:r>
              <a:rPr lang="en-US" sz="3200" dirty="0"/>
              <a:t/>
            </a:r>
            <a:br>
              <a:rPr lang="en-US" sz="3200" dirty="0"/>
            </a:br>
            <a:endParaRPr lang="en-GB" dirty="0"/>
          </a:p>
        </p:txBody>
      </p:sp>
      <p:sp>
        <p:nvSpPr>
          <p:cNvPr id="9" name="Content Placeholder 8"/>
          <p:cNvSpPr>
            <a:spLocks noGrp="1"/>
          </p:cNvSpPr>
          <p:nvPr>
            <p:ph sz="quarter" idx="11"/>
          </p:nvPr>
        </p:nvSpPr>
        <p:spPr/>
        <p:txBody>
          <a:bodyPr>
            <a:normAutofit/>
          </a:bodyPr>
          <a:lstStyle/>
          <a:p>
            <a:endParaRPr lang="en-US" sz="2800" dirty="0" smtClean="0"/>
          </a:p>
          <a:p>
            <a:endParaRPr lang="en-US" sz="2800" dirty="0"/>
          </a:p>
          <a:p>
            <a:endParaRPr lang="en-US" sz="2800" dirty="0" smtClean="0"/>
          </a:p>
          <a:p>
            <a:endParaRPr lang="en-US" sz="2800" dirty="0"/>
          </a:p>
          <a:p>
            <a:r>
              <a:rPr lang="en-US" sz="2400" dirty="0" smtClean="0"/>
              <a:t>…no </a:t>
            </a:r>
            <a:r>
              <a:rPr lang="en-US" sz="2400" dirty="0"/>
              <a:t>R </a:t>
            </a:r>
            <a:r>
              <a:rPr lang="en-US" sz="2400" dirty="0">
                <a:sym typeface="Wingdings" pitchFamily="2" charset="2"/>
              </a:rPr>
              <a:t> C#</a:t>
            </a:r>
            <a:br>
              <a:rPr lang="en-US" sz="2400" dirty="0">
                <a:sym typeface="Wingdings" pitchFamily="2" charset="2"/>
              </a:rPr>
            </a:br>
            <a:r>
              <a:rPr lang="en-US" sz="2400" dirty="0" smtClean="0">
                <a:sym typeface="Wingdings" pitchFamily="2" charset="2"/>
              </a:rPr>
              <a:t>…no </a:t>
            </a:r>
            <a:r>
              <a:rPr lang="en-US" sz="2400" dirty="0" err="1">
                <a:sym typeface="Wingdings" pitchFamily="2" charset="2"/>
              </a:rPr>
              <a:t>Mathematica</a:t>
            </a:r>
            <a:r>
              <a:rPr lang="en-US" sz="2400" dirty="0">
                <a:sym typeface="Wingdings" pitchFamily="2" charset="2"/>
              </a:rPr>
              <a:t>  C++</a:t>
            </a:r>
            <a:br>
              <a:rPr lang="en-US" sz="2400" dirty="0">
                <a:sym typeface="Wingdings" pitchFamily="2" charset="2"/>
              </a:rPr>
            </a:br>
            <a:r>
              <a:rPr lang="en-US" sz="2400" dirty="0" smtClean="0">
                <a:sym typeface="Wingdings" pitchFamily="2" charset="2"/>
              </a:rPr>
              <a:t>…no </a:t>
            </a:r>
            <a:r>
              <a:rPr lang="en-US" sz="2400" dirty="0">
                <a:sym typeface="Wingdings" pitchFamily="2" charset="2"/>
              </a:rPr>
              <a:t>Excel  Java</a:t>
            </a:r>
            <a:r>
              <a:rPr lang="en-US" sz="2400" dirty="0"/>
              <a:t/>
            </a:r>
            <a:br>
              <a:rPr lang="en-US" sz="2400" dirty="0"/>
            </a:br>
            <a:endParaRPr lang="en-GB" sz="2400" dirty="0"/>
          </a:p>
        </p:txBody>
      </p:sp>
    </p:spTree>
    <p:extLst>
      <p:ext uri="{BB962C8B-B14F-4D97-AF65-F5344CB8AC3E}">
        <p14:creationId xmlns:p14="http://schemas.microsoft.com/office/powerpoint/2010/main" val="3651171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#3</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a:t>
            </a:r>
            <a:r>
              <a:rPr lang="en-US" sz="3200" dirty="0" smtClean="0"/>
              <a:t>functional-first </a:t>
            </a:r>
            <a:r>
              <a:rPr lang="en-US" sz="3200" dirty="0"/>
              <a:t>languages </a:t>
            </a:r>
            <a:r>
              <a:rPr lang="en-US" sz="3200" b="1" dirty="0">
                <a:solidFill>
                  <a:schemeClr val="accent1"/>
                </a:solidFill>
              </a:rPr>
              <a:t>maintain efficiency</a:t>
            </a:r>
            <a:r>
              <a:rPr lang="en-US" sz="3200" dirty="0"/>
              <a:t/>
            </a:r>
            <a:br>
              <a:rPr lang="en-US" sz="3200" dirty="0"/>
            </a:br>
            <a:endParaRPr lang="en-GB" dirty="0"/>
          </a:p>
        </p:txBody>
      </p:sp>
      <p:sp>
        <p:nvSpPr>
          <p:cNvPr id="3" name="Content Placeholder 2"/>
          <p:cNvSpPr>
            <a:spLocks noGrp="1"/>
          </p:cNvSpPr>
          <p:nvPr>
            <p:ph sz="quarter" idx="11"/>
          </p:nvPr>
        </p:nvSpPr>
        <p:spPr/>
        <p:txBody>
          <a:bodyPr/>
          <a:lstStyle/>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…as good as </a:t>
            </a:r>
            <a:r>
              <a:rPr lang="en-US" sz="2400" dirty="0"/>
              <a:t>C# and Java, and sometimes C++</a:t>
            </a:r>
            <a:endParaRPr lang="en-GB" dirty="0"/>
          </a:p>
        </p:txBody>
      </p:sp>
    </p:spTree>
    <p:extLst>
      <p:ext uri="{BB962C8B-B14F-4D97-AF65-F5344CB8AC3E}">
        <p14:creationId xmlns:p14="http://schemas.microsoft.com/office/powerpoint/2010/main" val="333008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#4</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functional languages </a:t>
            </a:r>
            <a:r>
              <a:rPr lang="en-US" sz="3200" b="1" dirty="0">
                <a:solidFill>
                  <a:schemeClr val="accent1"/>
                </a:solidFill>
              </a:rPr>
              <a:t>help analytical programmers tackle more complex problems</a:t>
            </a:r>
            <a:r>
              <a:rPr lang="en-US" sz="3200" dirty="0"/>
              <a:t/>
            </a:r>
            <a:br>
              <a:rPr lang="en-US" sz="3200" dirty="0"/>
            </a:br>
            <a:endParaRPr lang="en-GB" dirty="0"/>
          </a:p>
        </p:txBody>
      </p:sp>
      <p:sp>
        <p:nvSpPr>
          <p:cNvPr id="3" name="Content Placeholder 2"/>
          <p:cNvSpPr>
            <a:spLocks noGrp="1"/>
          </p:cNvSpPr>
          <p:nvPr>
            <p:ph sz="quarter" idx="11"/>
          </p:nvPr>
        </p:nvSpPr>
        <p:spPr/>
        <p:txBody>
          <a:bodyPr>
            <a:normAutofit/>
          </a:bodyPr>
          <a:lstStyle/>
          <a:p>
            <a:endParaRPr lang="en-GB" sz="2400" dirty="0" smtClean="0"/>
          </a:p>
          <a:p>
            <a:endParaRPr lang="en-GB" sz="2400" dirty="0"/>
          </a:p>
          <a:p>
            <a:endParaRPr lang="en-GB" sz="2400" dirty="0" smtClean="0"/>
          </a:p>
          <a:p>
            <a:endParaRPr lang="en-GB" sz="2400" dirty="0"/>
          </a:p>
          <a:p>
            <a:endParaRPr lang="en-GB" sz="2400" dirty="0" smtClean="0"/>
          </a:p>
          <a:p>
            <a:r>
              <a:rPr lang="en-GB" sz="2400" dirty="0" smtClean="0"/>
              <a:t>…more time in the domain, less time on nulls and object hierarchies.</a:t>
            </a:r>
            <a:endParaRPr lang="en-GB" sz="2400" dirty="0"/>
          </a:p>
        </p:txBody>
      </p:sp>
    </p:spTree>
    <p:extLst>
      <p:ext uri="{BB962C8B-B14F-4D97-AF65-F5344CB8AC3E}">
        <p14:creationId xmlns:p14="http://schemas.microsoft.com/office/powerpoint/2010/main" val="282328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2339158607"/>
              </p:ext>
            </p:extLst>
          </p:nvPr>
        </p:nvGraphicFramePr>
        <p:xfrm>
          <a:off x="969818" y="982331"/>
          <a:ext cx="6996545" cy="3617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46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4294967295"/>
          </p:nvPr>
        </p:nvSpPr>
        <p:spPr>
          <a:xfrm>
            <a:off x="389436" y="1085849"/>
            <a:ext cx="8363938" cy="3877985"/>
          </a:xfrm>
          <a:prstGeom prst="rect">
            <a:avLst/>
          </a:prstGeom>
        </p:spPr>
        <p:txBody>
          <a:bodyPr/>
          <a:lstStyle/>
          <a:p>
            <a:pPr marL="177800" indent="-177800">
              <a:buNone/>
            </a:pPr>
            <a:r>
              <a:rPr lang="en-GB" sz="2400" b="1" dirty="0" smtClean="0">
                <a:latin typeface="+mj-lt"/>
              </a:rPr>
              <a:t>I have written </a:t>
            </a:r>
            <a:r>
              <a:rPr lang="en-GB" sz="2400" b="1" dirty="0" smtClean="0">
                <a:solidFill>
                  <a:schemeClr val="tx2"/>
                </a:solidFill>
                <a:latin typeface="+mj-lt"/>
              </a:rPr>
              <a:t>an application to balance the national power generation schedule </a:t>
            </a:r>
            <a:r>
              <a:rPr lang="en-GB" sz="2400" b="1" dirty="0" smtClean="0">
                <a:latin typeface="+mj-lt"/>
              </a:rPr>
              <a:t>… for an energy company. </a:t>
            </a:r>
          </a:p>
          <a:p>
            <a:pPr marL="177800" indent="-177800">
              <a:buNone/>
            </a:pPr>
            <a:endParaRPr lang="en-GB" sz="2400" b="1" dirty="0">
              <a:latin typeface="+mj-lt"/>
            </a:endParaRPr>
          </a:p>
          <a:p>
            <a:pPr marL="177800" indent="-177800">
              <a:buNone/>
            </a:pPr>
            <a:r>
              <a:rPr lang="en-GB" sz="2400" b="1" dirty="0" smtClean="0">
                <a:latin typeface="+mj-lt"/>
              </a:rPr>
              <a:t>...</a:t>
            </a:r>
            <a:r>
              <a:rPr lang="en-GB" sz="2400" b="1" dirty="0" smtClean="0">
                <a:solidFill>
                  <a:schemeClr val="tx2"/>
                </a:solidFill>
                <a:latin typeface="+mj-lt"/>
              </a:rPr>
              <a:t>the calculation engine was written in F#</a:t>
            </a:r>
            <a:r>
              <a:rPr lang="en-GB" sz="2400" b="1" dirty="0" smtClean="0">
                <a:latin typeface="+mj-lt"/>
              </a:rPr>
              <a:t>. </a:t>
            </a:r>
          </a:p>
          <a:p>
            <a:pPr marL="177800" indent="-177800">
              <a:buNone/>
            </a:pPr>
            <a:endParaRPr lang="en-GB" sz="2400" b="1" dirty="0" smtClean="0">
              <a:latin typeface="+mj-lt"/>
            </a:endParaRPr>
          </a:p>
          <a:p>
            <a:pPr marL="177800" indent="-177800">
              <a:buNone/>
            </a:pPr>
            <a:r>
              <a:rPr lang="en-GB" sz="2400" b="1" dirty="0" smtClean="0">
                <a:latin typeface="+mj-lt"/>
              </a:rPr>
              <a:t>The use of F# to </a:t>
            </a:r>
            <a:r>
              <a:rPr lang="en-GB" sz="2400" b="1" dirty="0" smtClean="0">
                <a:solidFill>
                  <a:schemeClr val="tx2"/>
                </a:solidFill>
                <a:latin typeface="+mj-lt"/>
              </a:rPr>
              <a:t>address the complexity at the heart of this application</a:t>
            </a:r>
            <a:r>
              <a:rPr lang="en-GB" sz="2400" b="1" dirty="0" smtClean="0">
                <a:solidFill>
                  <a:srgbClr val="FFFF00"/>
                </a:solidFill>
                <a:latin typeface="+mj-lt"/>
              </a:rPr>
              <a:t> </a:t>
            </a:r>
            <a:r>
              <a:rPr lang="en-GB" sz="2400" b="1" dirty="0" smtClean="0">
                <a:latin typeface="+mj-lt"/>
              </a:rPr>
              <a:t>clearly demonstrates a sweet spot for the language … </a:t>
            </a:r>
            <a:r>
              <a:rPr lang="en-GB" sz="2400" b="1" dirty="0" smtClean="0">
                <a:solidFill>
                  <a:schemeClr val="tx2"/>
                </a:solidFill>
                <a:latin typeface="+mj-lt"/>
              </a:rPr>
              <a:t>algorithmic analysis of large data sets</a:t>
            </a:r>
            <a:r>
              <a:rPr lang="en-GB" sz="2400" b="1" dirty="0" smtClean="0">
                <a:latin typeface="+mj-lt"/>
              </a:rPr>
              <a:t>. </a:t>
            </a:r>
          </a:p>
          <a:p>
            <a:pPr marL="177800" indent="-177800">
              <a:buNone/>
            </a:pPr>
            <a:endParaRPr lang="en-GB" sz="2400" b="1" dirty="0" smtClean="0">
              <a:latin typeface="+mj-lt"/>
            </a:endParaRPr>
          </a:p>
          <a:p>
            <a:pPr marL="177800" indent="-177800" algn="r">
              <a:buNone/>
            </a:pPr>
            <a:r>
              <a:rPr lang="en-GB" sz="2400" b="1" dirty="0" smtClean="0">
                <a:latin typeface="+mj-lt"/>
              </a:rPr>
              <a:t>Simon Cousins (Eon </a:t>
            </a:r>
            <a:r>
              <a:rPr lang="en-GB" sz="2400" b="1" dirty="0" err="1" smtClean="0">
                <a:latin typeface="+mj-lt"/>
              </a:rPr>
              <a:t>Powergen</a:t>
            </a:r>
            <a:r>
              <a:rPr lang="en-GB" sz="2400" b="1" dirty="0" smtClean="0">
                <a:latin typeface="+mj-lt"/>
              </a:rPr>
              <a:t>)</a:t>
            </a:r>
            <a:endParaRPr lang="en-GB" sz="2400" b="1" dirty="0">
              <a:latin typeface="+mj-lt"/>
            </a:endParaRPr>
          </a:p>
        </p:txBody>
      </p:sp>
    </p:spTree>
    <p:extLst>
      <p:ext uri="{BB962C8B-B14F-4D97-AF65-F5344CB8AC3E}">
        <p14:creationId xmlns:p14="http://schemas.microsoft.com/office/powerpoint/2010/main" val="3111437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4294967295"/>
          </p:nvPr>
        </p:nvSpPr>
        <p:spPr>
          <a:xfrm>
            <a:off x="293688" y="963616"/>
            <a:ext cx="8382000" cy="4175363"/>
          </a:xfrm>
          <a:prstGeom prst="rect">
            <a:avLst/>
          </a:prstGeom>
        </p:spPr>
        <p:txBody>
          <a:bodyPr numCol="2">
            <a:noAutofit/>
          </a:bodyPr>
          <a:lstStyle/>
          <a:p>
            <a:pPr marL="355600" lvl="0" indent="-260350">
              <a:buNone/>
            </a:pPr>
            <a:r>
              <a:rPr lang="en-GB" sz="2000" b="1" dirty="0">
                <a:solidFill>
                  <a:schemeClr val="tx2"/>
                </a:solidFill>
              </a:rPr>
              <a:t>Interoperation</a:t>
            </a:r>
            <a:r>
              <a:rPr lang="en-GB" sz="1600" dirty="0">
                <a:solidFill>
                  <a:schemeClr val="tx2"/>
                </a:solidFill>
              </a:rPr>
              <a:t> </a:t>
            </a:r>
            <a:r>
              <a:rPr lang="en-GB" sz="1600" dirty="0">
                <a:solidFill>
                  <a:schemeClr val="tx1"/>
                </a:solidFill>
              </a:rPr>
              <a:t>... </a:t>
            </a:r>
            <a:r>
              <a:rPr lang="en-GB" sz="1600" b="1" dirty="0">
                <a:solidFill>
                  <a:schemeClr val="tx1"/>
                </a:solidFill>
              </a:rPr>
              <a:t>Seamless. The C# programmer need never know</a:t>
            </a:r>
            <a:r>
              <a:rPr lang="en-GB" sz="1600" dirty="0">
                <a:solidFill>
                  <a:schemeClr val="tx1"/>
                </a:solidFill>
              </a:rPr>
              <a:t>.</a:t>
            </a:r>
          </a:p>
          <a:p>
            <a:pPr marL="355600" lvl="0" indent="-260350">
              <a:buNone/>
            </a:pPr>
            <a:endParaRPr lang="en-GB" sz="1600" dirty="0"/>
          </a:p>
          <a:p>
            <a:pPr marL="355600" indent="-260350">
              <a:buNone/>
            </a:pPr>
            <a:r>
              <a:rPr lang="en-GB" sz="2000" b="1" dirty="0" smtClean="0">
                <a:solidFill>
                  <a:schemeClr val="tx2"/>
                </a:solidFill>
              </a:rPr>
              <a:t>Units of measure</a:t>
            </a:r>
            <a:r>
              <a:rPr lang="en-GB" sz="2000" dirty="0" smtClean="0">
                <a:solidFill>
                  <a:schemeClr val="tx2"/>
                </a:solidFill>
              </a:rPr>
              <a:t> </a:t>
            </a:r>
            <a:r>
              <a:rPr lang="en-GB" sz="1600" dirty="0" smtClean="0">
                <a:solidFill>
                  <a:schemeClr val="tx1"/>
                </a:solidFill>
              </a:rPr>
              <a:t>… a huge time saver...</a:t>
            </a:r>
            <a:r>
              <a:rPr lang="en-GB" sz="1600" b="1" dirty="0" smtClean="0">
                <a:solidFill>
                  <a:schemeClr val="tx1"/>
                </a:solidFill>
              </a:rPr>
              <a:t>it eradicates a whole class of errors</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Exploratory programming</a:t>
            </a:r>
            <a:r>
              <a:rPr lang="en-GB" sz="1600" dirty="0" smtClean="0">
                <a:solidFill>
                  <a:schemeClr val="tx2"/>
                </a:solidFill>
              </a:rPr>
              <a:t> </a:t>
            </a:r>
            <a:r>
              <a:rPr lang="en-GB" sz="1600" dirty="0" smtClean="0">
                <a:solidFill>
                  <a:schemeClr val="tx1"/>
                </a:solidFill>
              </a:rPr>
              <a:t>…Working with F# Interactive allowed me to </a:t>
            </a:r>
            <a:r>
              <a:rPr lang="en-GB" sz="1600" b="1" dirty="0" smtClean="0">
                <a:solidFill>
                  <a:schemeClr val="tx1"/>
                </a:solidFill>
              </a:rPr>
              <a:t>explore the solution space more effectively</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Unit testing</a:t>
            </a:r>
            <a:r>
              <a:rPr lang="en-GB" sz="2000" dirty="0" smtClean="0">
                <a:solidFill>
                  <a:schemeClr val="tx2"/>
                </a:solidFill>
              </a:rPr>
              <a:t> </a:t>
            </a:r>
            <a:r>
              <a:rPr lang="en-GB" sz="1600" dirty="0" smtClean="0">
                <a:solidFill>
                  <a:schemeClr val="tx1"/>
                </a:solidFill>
              </a:rPr>
              <a:t>…a joy to test.</a:t>
            </a:r>
            <a:r>
              <a:rPr lang="en-GB" sz="1600" b="1" dirty="0" smtClean="0">
                <a:solidFill>
                  <a:schemeClr val="tx1"/>
                </a:solidFill>
              </a:rPr>
              <a:t> There are no complex time-dependent interactions to screw things up….</a:t>
            </a:r>
          </a:p>
          <a:p>
            <a:pPr marL="355600" indent="-260350">
              <a:buNone/>
            </a:pPr>
            <a:endParaRPr lang="en-GB" sz="1600" b="1" dirty="0" smtClean="0">
              <a:solidFill>
                <a:schemeClr val="bg2">
                  <a:lumMod val="50000"/>
                </a:schemeClr>
              </a:solidFill>
            </a:endParaRPr>
          </a:p>
          <a:p>
            <a:pPr marL="355600" indent="-260350">
              <a:buNone/>
            </a:pPr>
            <a:endParaRPr lang="en-GB" sz="2000" dirty="0" smtClean="0"/>
          </a:p>
          <a:p>
            <a:pPr marL="355600" indent="-260350">
              <a:buNone/>
            </a:pPr>
            <a:r>
              <a:rPr lang="en-GB" sz="2000" b="1" dirty="0" smtClean="0">
                <a:solidFill>
                  <a:schemeClr val="tx2"/>
                </a:solidFill>
              </a:rPr>
              <a:t>Parallelism</a:t>
            </a:r>
            <a:r>
              <a:rPr lang="en-GB" sz="1600" dirty="0" smtClean="0">
                <a:solidFill>
                  <a:schemeClr val="tx2"/>
                </a:solidFill>
              </a:rPr>
              <a:t> </a:t>
            </a:r>
            <a:r>
              <a:rPr lang="en-GB" sz="1600" dirty="0" smtClean="0">
                <a:solidFill>
                  <a:schemeClr val="tx1"/>
                </a:solidFill>
              </a:rPr>
              <a:t>…The functional purity ... makes it ripe for exploiting </a:t>
            </a:r>
            <a:r>
              <a:rPr lang="en-GB" sz="1600" b="1" dirty="0" smtClean="0">
                <a:solidFill>
                  <a:schemeClr val="tx1"/>
                </a:solidFill>
              </a:rPr>
              <a:t>the inherent parallelism in processing vectors of data</a:t>
            </a:r>
            <a:r>
              <a:rPr lang="en-GB" sz="1600" dirty="0" smtClean="0">
                <a:solidFill>
                  <a:schemeClr val="tx1"/>
                </a:solidFill>
              </a:rPr>
              <a:t>. </a:t>
            </a:r>
          </a:p>
          <a:p>
            <a:pPr marL="355600" indent="-260350">
              <a:buNone/>
            </a:pPr>
            <a:endParaRPr lang="en-GB" sz="1600" b="1" dirty="0" smtClean="0">
              <a:solidFill>
                <a:schemeClr val="bg2">
                  <a:lumMod val="50000"/>
                </a:schemeClr>
              </a:solidFill>
            </a:endParaRPr>
          </a:p>
          <a:p>
            <a:pPr marL="355600" indent="-260350">
              <a:buNone/>
            </a:pPr>
            <a:r>
              <a:rPr lang="en-GB" sz="2000" b="1" dirty="0" smtClean="0">
                <a:solidFill>
                  <a:schemeClr val="tx2"/>
                </a:solidFill>
              </a:rPr>
              <a:t>Code reduction</a:t>
            </a:r>
            <a:r>
              <a:rPr lang="en-GB" sz="2000" b="1" dirty="0" smtClean="0">
                <a:solidFill>
                  <a:schemeClr val="tx1"/>
                </a:solidFill>
              </a:rPr>
              <a:t>…</a:t>
            </a:r>
            <a:r>
              <a:rPr lang="en-GB" sz="2000" dirty="0" smtClean="0">
                <a:solidFill>
                  <a:schemeClr val="tx1"/>
                </a:solidFill>
              </a:rPr>
              <a:t> </a:t>
            </a:r>
            <a:r>
              <a:rPr lang="en-GB" sz="1600" dirty="0" smtClean="0">
                <a:solidFill>
                  <a:schemeClr val="tx1"/>
                </a:solidFill>
              </a:rPr>
              <a:t>… vectors and matrices…higher order functions eat these for breakfast with </a:t>
            </a:r>
            <a:r>
              <a:rPr lang="en-GB" sz="1600" b="1" dirty="0" smtClean="0">
                <a:solidFill>
                  <a:schemeClr val="tx1"/>
                </a:solidFill>
              </a:rPr>
              <a:t>minimal fuss, minimal code. Beautiful.</a:t>
            </a:r>
          </a:p>
          <a:p>
            <a:pPr marL="355600" indent="-260350">
              <a:buNone/>
            </a:pPr>
            <a:endParaRPr lang="en-GB" sz="1600" b="1" dirty="0" smtClean="0">
              <a:solidFill>
                <a:srgbClr val="FFFF00"/>
              </a:solidFill>
            </a:endParaRPr>
          </a:p>
          <a:p>
            <a:pPr marL="355600" indent="-260350">
              <a:buNone/>
            </a:pPr>
            <a:r>
              <a:rPr lang="en-GB" sz="2000" b="1" dirty="0" smtClean="0">
                <a:solidFill>
                  <a:schemeClr val="tx2"/>
                </a:solidFill>
              </a:rPr>
              <a:t>Lack of bugs</a:t>
            </a:r>
            <a:r>
              <a:rPr lang="en-GB" sz="2000" b="1" dirty="0" smtClean="0">
                <a:solidFill>
                  <a:schemeClr val="tx1"/>
                </a:solidFill>
              </a:rPr>
              <a:t>…</a:t>
            </a:r>
            <a:r>
              <a:rPr lang="en-GB" sz="1600" dirty="0" smtClean="0">
                <a:solidFill>
                  <a:schemeClr val="tx1"/>
                </a:solidFill>
              </a:rPr>
              <a:t> Functional programming can feel strange.  .. once the type checker is satisfied </a:t>
            </a:r>
            <a:r>
              <a:rPr lang="en-GB" sz="1600" b="1" dirty="0" smtClean="0">
                <a:solidFill>
                  <a:schemeClr val="tx1"/>
                </a:solidFill>
              </a:rPr>
              <a:t>that’s often it, it works</a:t>
            </a:r>
            <a:r>
              <a:rPr lang="en-GB" sz="1600" dirty="0" smtClean="0">
                <a:solidFill>
                  <a:schemeClr val="tx1"/>
                </a:solidFill>
              </a:rPr>
              <a:t>. </a:t>
            </a:r>
          </a:p>
          <a:p>
            <a:pPr marL="355600" indent="-260350">
              <a:buNone/>
            </a:pPr>
            <a:endParaRPr lang="en-GB" sz="1600" dirty="0"/>
          </a:p>
        </p:txBody>
      </p:sp>
      <p:sp>
        <p:nvSpPr>
          <p:cNvPr id="4" name="Rectangular Callout 3"/>
          <p:cNvSpPr/>
          <p:nvPr/>
        </p:nvSpPr>
        <p:spPr bwMode="auto">
          <a:xfrm>
            <a:off x="3129600" y="1491629"/>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5" name="Rectangular Callout 4"/>
          <p:cNvSpPr/>
          <p:nvPr/>
        </p:nvSpPr>
        <p:spPr bwMode="auto">
          <a:xfrm>
            <a:off x="2416735" y="2198252"/>
            <a:ext cx="2140321" cy="461661"/>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2642629" y="3245503"/>
            <a:ext cx="1688531" cy="461661"/>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7" name="Rectangular Callout 6"/>
          <p:cNvSpPr/>
          <p:nvPr/>
        </p:nvSpPr>
        <p:spPr bwMode="auto">
          <a:xfrm>
            <a:off x="6895981" y="3211237"/>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mj-lt"/>
              </a:rPr>
              <a:t>Correctness</a:t>
            </a:r>
            <a:endParaRPr lang="en-GB" sz="2400" b="1" dirty="0" smtClean="0">
              <a:gradFill>
                <a:gsLst>
                  <a:gs pos="0">
                    <a:srgbClr val="FFFFFF"/>
                  </a:gs>
                  <a:gs pos="100000">
                    <a:srgbClr val="FFFFFF"/>
                  </a:gs>
                </a:gsLst>
                <a:lin ang="5400000" scaled="0"/>
              </a:gradFill>
              <a:latin typeface="+mj-lt"/>
            </a:endParaRPr>
          </a:p>
        </p:txBody>
      </p:sp>
      <p:sp>
        <p:nvSpPr>
          <p:cNvPr id="8" name="Rectangular Callout 7"/>
          <p:cNvSpPr/>
          <p:nvPr/>
        </p:nvSpPr>
        <p:spPr bwMode="auto">
          <a:xfrm>
            <a:off x="7057211" y="699620"/>
            <a:ext cx="136607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9" name="Rectangular Callout 8"/>
          <p:cNvSpPr/>
          <p:nvPr/>
        </p:nvSpPr>
        <p:spPr bwMode="auto">
          <a:xfrm>
            <a:off x="6884351" y="1863926"/>
            <a:ext cx="2140321" cy="461661"/>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3895319" y="468789"/>
            <a:ext cx="214032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337704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037" y="171451"/>
            <a:ext cx="8358737" cy="567848"/>
          </a:xfrm>
        </p:spPr>
        <p:txBody>
          <a:bodyPr/>
          <a:lstStyle/>
          <a:p>
            <a:r>
              <a:rPr lang="en-GB" dirty="0" smtClean="0"/>
              <a:t>A related analysis </a:t>
            </a:r>
            <a:r>
              <a:rPr lang="en-GB" sz="2699" dirty="0"/>
              <a:t>(Simon Cousins, Energy Sector)</a:t>
            </a:r>
            <a:endParaRPr lang="en-GB" dirty="0"/>
          </a:p>
        </p:txBody>
      </p:sp>
      <p:sp>
        <p:nvSpPr>
          <p:cNvPr id="4" name="TextBox 3"/>
          <p:cNvSpPr txBox="1"/>
          <p:nvPr/>
        </p:nvSpPr>
        <p:spPr>
          <a:xfrm>
            <a:off x="566493" y="120444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a:t>
            </a:r>
            <a:r>
              <a:rPr lang="en-GB" sz="2399" dirty="0">
                <a:latin typeface="Segoe UI Light" pitchFamily="34" charset="0"/>
              </a:rPr>
              <a:t>C# OO</a:t>
            </a:r>
          </a:p>
          <a:p>
            <a:pPr algn="ctr"/>
            <a:r>
              <a:rPr lang="en-GB" sz="2399" dirty="0">
                <a:latin typeface="Segoe UI Light" pitchFamily="34" charset="0"/>
              </a:rPr>
              <a:t>b</a:t>
            </a:r>
            <a:r>
              <a:rPr lang="en-GB" sz="2399" dirty="0">
                <a:latin typeface="Segoe UI Light" pitchFamily="34" charset="0"/>
              </a:rPr>
              <a:t>y offshore team</a:t>
            </a:r>
            <a:endParaRPr lang="en-GB" sz="100" dirty="0">
              <a:latin typeface="Segoe UI Light" pitchFamily="34" charset="0"/>
            </a:endParaRPr>
          </a:p>
        </p:txBody>
      </p:sp>
      <p:sp>
        <p:nvSpPr>
          <p:cNvPr id="5" name="TextBox 4"/>
          <p:cNvSpPr txBox="1"/>
          <p:nvPr/>
        </p:nvSpPr>
        <p:spPr>
          <a:xfrm>
            <a:off x="5224182" y="264371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a:t>
            </a:r>
            <a:r>
              <a:rPr lang="en-GB" sz="2399" dirty="0">
                <a:latin typeface="Segoe UI Light" pitchFamily="34" charset="0"/>
              </a:rPr>
              <a:t>#, </a:t>
            </a:r>
            <a:r>
              <a:rPr lang="en-GB" sz="2399" dirty="0">
                <a:latin typeface="Segoe UI Light" pitchFamily="34" charset="0"/>
              </a:rPr>
              <a:t>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4169" y="4396960"/>
            <a:ext cx="3718907" cy="634789"/>
          </a:xfrm>
          <a:prstGeom prst="rect">
            <a:avLst/>
          </a:prstGeom>
          <a:noFill/>
        </p:spPr>
        <p:txBody>
          <a:bodyPr wrap="square" lIns="0" tIns="0" rIns="0" bIns="0" rtlCol="0">
            <a:spAutoFit/>
          </a:bodyPr>
          <a:lstStyle/>
          <a:p>
            <a:r>
              <a:rPr lang="en-GB" sz="825" dirty="0"/>
              <a:t>An </a:t>
            </a:r>
            <a:r>
              <a:rPr lang="en-GB" sz="825" dirty="0"/>
              <a:t>application to evaluate the revenue due from </a:t>
            </a:r>
            <a:r>
              <a:rPr lang="en-GB" sz="825" dirty="0">
                <a:hlinkClick r:id="rId2"/>
              </a:rPr>
              <a:t>Balancing Services</a:t>
            </a:r>
            <a:r>
              <a:rPr lang="en-GB" sz="825" dirty="0"/>
              <a:t> </a:t>
            </a:r>
            <a:r>
              <a:rPr lang="en-GB" sz="825" dirty="0"/>
              <a:t>contracts in the UK energy industry</a:t>
            </a:r>
          </a:p>
          <a:p>
            <a:endParaRPr lang="en-GB" sz="825" dirty="0"/>
          </a:p>
          <a:p>
            <a:r>
              <a:rPr lang="en-GB" sz="825" dirty="0">
                <a:hlinkClick r:id="rId3"/>
              </a:rPr>
              <a:t>http://simontcousins.azurewebsites.net/does-the-language-you-use-make-a-difference-revisited</a:t>
            </a:r>
            <a:r>
              <a:rPr lang="en-GB" sz="825" dirty="0">
                <a:hlinkClick r:id="rId3"/>
              </a:rPr>
              <a:t>/</a:t>
            </a:r>
            <a:r>
              <a:rPr lang="en-GB" sz="825" dirty="0"/>
              <a:t> </a:t>
            </a:r>
          </a:p>
        </p:txBody>
      </p:sp>
      <p:pic>
        <p:nvPicPr>
          <p:cNvPr id="12" name="Picture 11"/>
          <p:cNvPicPr>
            <a:picLocks noChangeAspect="1"/>
          </p:cNvPicPr>
          <p:nvPr/>
        </p:nvPicPr>
        <p:blipFill>
          <a:blip r:embed="rId4"/>
          <a:stretch>
            <a:fillRect/>
          </a:stretch>
        </p:blipFill>
        <p:spPr>
          <a:xfrm>
            <a:off x="3658706" y="965519"/>
            <a:ext cx="5410739" cy="1660227"/>
          </a:xfrm>
          <a:prstGeom prst="rect">
            <a:avLst/>
          </a:prstGeom>
        </p:spPr>
      </p:pic>
    </p:spTree>
    <p:extLst>
      <p:ext uri="{BB962C8B-B14F-4D97-AF65-F5344CB8AC3E}">
        <p14:creationId xmlns:p14="http://schemas.microsoft.com/office/powerpoint/2010/main" val="4304807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446809"/>
            <a:ext cx="8382000" cy="3822585"/>
          </a:xfrm>
        </p:spPr>
        <p:txBody>
          <a:bodyPr/>
          <a:lstStyle/>
          <a:p>
            <a:pPr defTabSz="914099" fontAlgn="base">
              <a:spcAft>
                <a:spcPct val="0"/>
              </a:spcAft>
            </a:pPr>
            <a:r>
              <a:rPr lang="en-GB" sz="2800" dirty="0" smtClean="0">
                <a:solidFill>
                  <a:srgbClr val="002060"/>
                </a:solidFill>
              </a:rPr>
              <a:t>Let’s focus on the </a:t>
            </a:r>
            <a:r>
              <a:rPr lang="en-GB" sz="2800" dirty="0" smtClean="0">
                <a:solidFill>
                  <a:srgbClr val="002060"/>
                </a:solidFill>
              </a:rPr>
              <a:t>industry perspective </a:t>
            </a:r>
            <a:r>
              <a:rPr lang="en-GB" sz="2800" dirty="0" smtClean="0">
                <a:solidFill>
                  <a:srgbClr val="002060"/>
                </a:solidFill>
              </a:rPr>
              <a:t>and its correspondence to the technical features of F#</a:t>
            </a:r>
            <a:br>
              <a:rPr lang="en-GB" sz="2800" dirty="0" smtClean="0">
                <a:solidFill>
                  <a:srgbClr val="002060"/>
                </a:solidFill>
              </a:rPr>
            </a:br>
            <a:r>
              <a:rPr lang="en-GB" sz="2800" dirty="0" smtClean="0">
                <a:solidFill>
                  <a:srgbClr val="002060"/>
                </a:solidFill>
              </a:rPr>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Based on informal observations of many successful F# adoptions</a:t>
            </a:r>
            <a:r>
              <a:rPr lang="en-GB" sz="2800" dirty="0">
                <a:solidFill>
                  <a:srgbClr val="002060"/>
                </a:solidFill>
              </a:rPr>
              <a:t/>
            </a:r>
            <a:br>
              <a:rPr lang="en-GB" sz="2800" dirty="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hlinkClick r:id="rId2"/>
              </a:rPr>
              <a:t>fsharp.org/testimonials</a:t>
            </a:r>
            <a:r>
              <a:rPr lang="en-GB" sz="2800" dirty="0" smtClean="0">
                <a:solidFill>
                  <a:srgbClr val="002060"/>
                </a:solidFill>
              </a:rPr>
              <a:t>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400" dirty="0" smtClean="0">
                <a:solidFill>
                  <a:srgbClr val="002060"/>
                </a:solidFill>
              </a:rPr>
              <a:t>also </a:t>
            </a:r>
            <a:r>
              <a:rPr lang="en-GB" sz="2400" dirty="0" smtClean="0">
                <a:solidFill>
                  <a:srgbClr val="002060"/>
                </a:solidFill>
              </a:rPr>
              <a:t>observations </a:t>
            </a:r>
            <a:r>
              <a:rPr lang="en-GB" sz="2400" dirty="0" smtClean="0">
                <a:solidFill>
                  <a:srgbClr val="002060"/>
                </a:solidFill>
              </a:rPr>
              <a:t>from </a:t>
            </a:r>
            <a:r>
              <a:rPr lang="en-GB" sz="2400" dirty="0" err="1" smtClean="0">
                <a:solidFill>
                  <a:srgbClr val="002060"/>
                </a:solidFill>
              </a:rPr>
              <a:t>OCaml</a:t>
            </a:r>
            <a:r>
              <a:rPr lang="en-GB" sz="2400" dirty="0" smtClean="0">
                <a:solidFill>
                  <a:srgbClr val="002060"/>
                </a:solidFill>
              </a:rPr>
              <a:t>, </a:t>
            </a:r>
            <a:r>
              <a:rPr lang="en-GB" sz="2400" dirty="0" smtClean="0">
                <a:solidFill>
                  <a:srgbClr val="002060"/>
                </a:solidFill>
              </a:rPr>
              <a:t>Scala, </a:t>
            </a:r>
            <a:r>
              <a:rPr lang="en-GB" sz="2400" dirty="0" err="1" smtClean="0">
                <a:solidFill>
                  <a:srgbClr val="002060"/>
                </a:solidFill>
              </a:rPr>
              <a:t>Erlang</a:t>
            </a:r>
            <a:r>
              <a:rPr lang="en-GB" sz="2400" dirty="0" smtClean="0">
                <a:solidFill>
                  <a:srgbClr val="002060"/>
                </a:solidFill>
              </a:rPr>
              <a:t>…</a:t>
            </a:r>
            <a:endParaRPr lang="en-GB" sz="2800" dirty="0">
              <a:solidFill>
                <a:srgbClr val="002060"/>
              </a:solidFill>
            </a:endParaRPr>
          </a:p>
        </p:txBody>
      </p:sp>
    </p:spTree>
    <p:extLst>
      <p:ext uri="{BB962C8B-B14F-4D97-AF65-F5344CB8AC3E}">
        <p14:creationId xmlns:p14="http://schemas.microsoft.com/office/powerpoint/2010/main" val="4065449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923485" y="1089361"/>
            <a:ext cx="5408935" cy="2670109"/>
          </a:xfrm>
          <a:prstGeom prst="rect">
            <a:avLst/>
          </a:prstGeom>
          <a:ln>
            <a:solidFill>
              <a:schemeClr val="tx2"/>
            </a:solidFill>
          </a:ln>
        </p:spPr>
      </p:pic>
      <p:sp>
        <p:nvSpPr>
          <p:cNvPr id="3" name="Title 2"/>
          <p:cNvSpPr>
            <a:spLocks noGrp="1"/>
          </p:cNvSpPr>
          <p:nvPr>
            <p:ph type="title"/>
          </p:nvPr>
        </p:nvSpPr>
        <p:spPr/>
        <p:txBody>
          <a:bodyPr/>
          <a:lstStyle/>
          <a:p>
            <a:endParaRPr lang="en-GB"/>
          </a:p>
        </p:txBody>
      </p:sp>
    </p:spTree>
    <p:extLst>
      <p:ext uri="{BB962C8B-B14F-4D97-AF65-F5344CB8AC3E}">
        <p14:creationId xmlns:p14="http://schemas.microsoft.com/office/powerpoint/2010/main" val="820299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037" y="171451"/>
            <a:ext cx="8358737" cy="567848"/>
          </a:xfrm>
        </p:spPr>
        <p:txBody>
          <a:bodyPr/>
          <a:lstStyle/>
          <a:p>
            <a:r>
              <a:rPr lang="en-GB" dirty="0" smtClean="0"/>
              <a:t>A related analysis </a:t>
            </a:r>
            <a:r>
              <a:rPr lang="en-GB" sz="2699" dirty="0"/>
              <a:t>(Simon Cousins, Energy Sector)</a:t>
            </a:r>
            <a:endParaRPr lang="en-GB" dirty="0"/>
          </a:p>
        </p:txBody>
      </p:sp>
      <p:sp>
        <p:nvSpPr>
          <p:cNvPr id="4" name="TextBox 3"/>
          <p:cNvSpPr txBox="1"/>
          <p:nvPr/>
        </p:nvSpPr>
        <p:spPr>
          <a:xfrm>
            <a:off x="427836" y="1204449"/>
            <a:ext cx="3191579" cy="1384097"/>
          </a:xfrm>
          <a:prstGeom prst="rect">
            <a:avLst/>
          </a:prstGeom>
          <a:noFill/>
        </p:spPr>
        <p:txBody>
          <a:bodyPr wrap="none" lIns="0" tIns="0" rIns="0" bIns="0" rtlCol="0">
            <a:spAutoFit/>
          </a:bodyPr>
          <a:lstStyle/>
          <a:p>
            <a:pPr algn="ctr"/>
            <a:r>
              <a:rPr lang="en-GB" sz="6595" dirty="0" smtClean="0"/>
              <a:t>Zero</a:t>
            </a:r>
            <a:endParaRPr lang="en-GB" sz="7994" dirty="0"/>
          </a:p>
          <a:p>
            <a:pPr algn="ctr"/>
            <a:r>
              <a:rPr lang="en-GB" sz="2399" dirty="0" smtClean="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2175691" y="2995416"/>
            <a:ext cx="6757684" cy="984885"/>
          </a:xfrm>
          <a:prstGeom prst="rect">
            <a:avLst/>
          </a:prstGeom>
          <a:noFill/>
        </p:spPr>
        <p:txBody>
          <a:bodyPr wrap="none" lIns="0" tIns="0" rIns="0" bIns="0" rtlCol="0">
            <a:spAutoFit/>
          </a:bodyPr>
          <a:lstStyle/>
          <a:p>
            <a:pPr algn="ctr"/>
            <a:r>
              <a:rPr lang="en-GB" sz="3200" dirty="0" smtClean="0"/>
              <a:t>“F# is the safe choice for this project, </a:t>
            </a:r>
          </a:p>
          <a:p>
            <a:pPr algn="ctr"/>
            <a:r>
              <a:rPr lang="en-GB" sz="3200" dirty="0" smtClean="0"/>
              <a:t>any other choice is too risky”</a:t>
            </a:r>
            <a:endParaRPr lang="en-GB" sz="4000" dirty="0"/>
          </a:p>
        </p:txBody>
      </p:sp>
      <p:sp>
        <p:nvSpPr>
          <p:cNvPr id="6" name="TextBox 5"/>
          <p:cNvSpPr txBox="1"/>
          <p:nvPr/>
        </p:nvSpPr>
        <p:spPr>
          <a:xfrm>
            <a:off x="164169" y="4396960"/>
            <a:ext cx="3718907" cy="634789"/>
          </a:xfrm>
          <a:prstGeom prst="rect">
            <a:avLst/>
          </a:prstGeom>
          <a:noFill/>
        </p:spPr>
        <p:txBody>
          <a:bodyPr wrap="square" lIns="0" tIns="0" rIns="0" bIns="0" rtlCol="0">
            <a:spAutoFit/>
          </a:bodyPr>
          <a:lstStyle/>
          <a:p>
            <a:r>
              <a:rPr lang="en-GB" sz="825" dirty="0"/>
              <a:t>An </a:t>
            </a:r>
            <a:r>
              <a:rPr lang="en-GB" sz="825" dirty="0"/>
              <a:t>application to evaluate the revenue due from </a:t>
            </a:r>
            <a:r>
              <a:rPr lang="en-GB" sz="825" dirty="0">
                <a:hlinkClick r:id="rId2"/>
              </a:rPr>
              <a:t>Balancing Services</a:t>
            </a:r>
            <a:r>
              <a:rPr lang="en-GB" sz="825" dirty="0"/>
              <a:t> </a:t>
            </a:r>
            <a:r>
              <a:rPr lang="en-GB" sz="825" dirty="0"/>
              <a:t>contracts in the UK energy industry</a:t>
            </a:r>
          </a:p>
          <a:p>
            <a:endParaRPr lang="en-GB" sz="825" dirty="0"/>
          </a:p>
          <a:p>
            <a:r>
              <a:rPr lang="en-GB" sz="825" dirty="0">
                <a:hlinkClick r:id="rId3"/>
              </a:rPr>
              <a:t>http://simontcousins.azurewebsites.net/does-the-language-you-use-make-a-difference-revisited</a:t>
            </a:r>
            <a:r>
              <a:rPr lang="en-GB" sz="825" dirty="0">
                <a:hlinkClick r:id="rId3"/>
              </a:rPr>
              <a:t>/</a:t>
            </a:r>
            <a:r>
              <a:rPr lang="en-GB" sz="825" dirty="0"/>
              <a:t> </a:t>
            </a:r>
          </a:p>
        </p:txBody>
      </p:sp>
    </p:spTree>
    <p:extLst>
      <p:ext uri="{BB962C8B-B14F-4D97-AF65-F5344CB8AC3E}">
        <p14:creationId xmlns:p14="http://schemas.microsoft.com/office/powerpoint/2010/main" val="1848550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Example #2: F# in Finance</a:t>
            </a:r>
            <a:endParaRPr lang="en-GB" dirty="0"/>
          </a:p>
        </p:txBody>
      </p:sp>
      <p:sp>
        <p:nvSpPr>
          <p:cNvPr id="3" name="Content Placeholder 2"/>
          <p:cNvSpPr>
            <a:spLocks noGrp="1"/>
          </p:cNvSpPr>
          <p:nvPr>
            <p:ph idx="4294967295"/>
          </p:nvPr>
        </p:nvSpPr>
        <p:spPr>
          <a:xfrm>
            <a:off x="389436" y="1085849"/>
            <a:ext cx="8363938" cy="332399"/>
          </a:xfrm>
          <a:prstGeom prst="rect">
            <a:avLst/>
          </a:prstGeom>
        </p:spPr>
        <p:txBody>
          <a:bodyPr>
            <a:normAutofit fontScale="92500" lnSpcReduction="20000"/>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921418"/>
            <a:ext cx="4565384" cy="2946494"/>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1737360"/>
            <a:ext cx="4989468" cy="3045992"/>
          </a:xfrm>
          <a:prstGeom prst="rect">
            <a:avLst/>
          </a:prstGeom>
          <a:noFill/>
          <a:ln w="9525">
            <a:solidFill>
              <a:schemeClr val="bg1"/>
            </a:solidFill>
            <a:miter lim="800000"/>
            <a:headEnd/>
            <a:tailEnd/>
          </a:ln>
        </p:spPr>
      </p:pic>
      <p:sp>
        <p:nvSpPr>
          <p:cNvPr id="4" name="TextBox 3"/>
          <p:cNvSpPr txBox="1"/>
          <p:nvPr/>
        </p:nvSpPr>
        <p:spPr>
          <a:xfrm>
            <a:off x="439191" y="4696690"/>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mj-lt"/>
              </a:rPr>
              <a:t>http://fsharp.net</a:t>
            </a:r>
          </a:p>
        </p:txBody>
      </p:sp>
      <p:sp>
        <p:nvSpPr>
          <p:cNvPr id="7" name="Rectangular Callout 6"/>
          <p:cNvSpPr/>
          <p:nvPr/>
        </p:nvSpPr>
        <p:spPr bwMode="auto">
          <a:xfrm>
            <a:off x="6434053" y="1506530"/>
            <a:ext cx="2140321" cy="461661"/>
          </a:xfrm>
          <a:prstGeom prst="wedgeRectCallout">
            <a:avLst>
              <a:gd name="adj1" fmla="val -42061"/>
              <a:gd name="adj2" fmla="val 21854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1489693" y="690589"/>
            <a:ext cx="2140321" cy="461661"/>
          </a:xfrm>
          <a:prstGeom prst="wedgeRectCallout">
            <a:avLst>
              <a:gd name="adj1" fmla="val 22360"/>
              <a:gd name="adj2" fmla="val 2711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9" name="Rectangular Callout 8"/>
          <p:cNvSpPr/>
          <p:nvPr/>
        </p:nvSpPr>
        <p:spPr bwMode="auto">
          <a:xfrm>
            <a:off x="352467" y="3029526"/>
            <a:ext cx="1366071" cy="461661"/>
          </a:xfrm>
          <a:prstGeom prst="wedgeRectCallout">
            <a:avLst>
              <a:gd name="adj1" fmla="val 76536"/>
              <a:gd name="adj2" fmla="val 9336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10" name="Rectangular Callout 9"/>
          <p:cNvSpPr/>
          <p:nvPr/>
        </p:nvSpPr>
        <p:spPr bwMode="auto">
          <a:xfrm>
            <a:off x="7504212" y="2856403"/>
            <a:ext cx="1688531" cy="461661"/>
          </a:xfrm>
          <a:prstGeom prst="wedgeRectCallout">
            <a:avLst>
              <a:gd name="adj1" fmla="val -95842"/>
              <a:gd name="adj2" fmla="val 2241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12" name="Rectangular Callout 11"/>
          <p:cNvSpPr/>
          <p:nvPr/>
        </p:nvSpPr>
        <p:spPr bwMode="auto">
          <a:xfrm>
            <a:off x="4241832" y="1418762"/>
            <a:ext cx="1688531" cy="461661"/>
          </a:xfrm>
          <a:prstGeom prst="wedgeRectCallout">
            <a:avLst>
              <a:gd name="adj1" fmla="val -87808"/>
              <a:gd name="adj2" fmla="val 27556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2992719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#3: F# in Insurance</a:t>
            </a:r>
            <a:endParaRPr lang="en-GB" dirty="0"/>
          </a:p>
        </p:txBody>
      </p:sp>
      <p:sp>
        <p:nvSpPr>
          <p:cNvPr id="6" name="Content Placeholder 3"/>
          <p:cNvSpPr>
            <a:spLocks noGrp="1"/>
          </p:cNvSpPr>
          <p:nvPr>
            <p:ph idx="4294967295"/>
          </p:nvPr>
        </p:nvSpPr>
        <p:spPr>
          <a:xfrm>
            <a:off x="389436" y="1085852"/>
            <a:ext cx="8363938" cy="3268587"/>
          </a:xfrm>
          <a:prstGeom prst="rect">
            <a:avLst/>
          </a:prstGeom>
        </p:spPr>
        <p:txBody>
          <a:bodyPr>
            <a:normAutofit lnSpcReduction="10000"/>
          </a:bodyPr>
          <a:lstStyle/>
          <a:p>
            <a:pPr marL="177800" indent="-177800">
              <a:buNone/>
            </a:pPr>
            <a:r>
              <a:rPr lang="en-GB" sz="2000" b="1" dirty="0"/>
              <a:t>I work for </a:t>
            </a:r>
            <a:r>
              <a:rPr lang="en-GB" sz="2000" b="1" dirty="0" smtClean="0"/>
              <a:t>a large actuarial company... </a:t>
            </a:r>
            <a:r>
              <a:rPr lang="en-GB" sz="2000" b="1" dirty="0"/>
              <a:t> </a:t>
            </a:r>
            <a:r>
              <a:rPr lang="en-GB" sz="2000" b="1" dirty="0" smtClean="0"/>
              <a:t>…Despite adopting Agile/Scrum …the </a:t>
            </a:r>
            <a:r>
              <a:rPr lang="en-GB" sz="2000" b="1" dirty="0"/>
              <a:t>usual delays, complications and sometimes </a:t>
            </a:r>
            <a:r>
              <a:rPr lang="en-GB" sz="2000" b="1" dirty="0" smtClean="0"/>
              <a:t>…</a:t>
            </a:r>
            <a:r>
              <a:rPr lang="en-GB" sz="2000" b="1" dirty="0" smtClean="0">
                <a:solidFill>
                  <a:schemeClr val="accent1"/>
                </a:solidFill>
              </a:rPr>
              <a:t>failures</a:t>
            </a:r>
            <a:r>
              <a:rPr lang="en-GB" sz="2000" b="1" dirty="0"/>
              <a:t>.  </a:t>
            </a:r>
            <a:endParaRPr lang="en-GB" sz="2000" b="1" dirty="0" smtClean="0"/>
          </a:p>
          <a:p>
            <a:pPr marL="177800" indent="-177800">
              <a:buNone/>
            </a:pPr>
            <a:endParaRPr lang="en-GB" sz="2000" b="1" dirty="0" smtClean="0"/>
          </a:p>
          <a:p>
            <a:pPr marL="177800" indent="-177800">
              <a:buNone/>
            </a:pPr>
            <a:r>
              <a:rPr lang="en-GB" sz="2000" b="1" dirty="0" smtClean="0"/>
              <a:t>We used F#, and </a:t>
            </a:r>
            <a:r>
              <a:rPr lang="en-GB" sz="2000" b="1" dirty="0" smtClean="0">
                <a:solidFill>
                  <a:schemeClr val="tx2"/>
                </a:solidFill>
              </a:rPr>
              <a:t>quickly </a:t>
            </a:r>
            <a:r>
              <a:rPr lang="en-GB" sz="2000" b="1" dirty="0" smtClean="0"/>
              <a:t>created a system which </a:t>
            </a:r>
            <a:r>
              <a:rPr lang="en-GB" sz="2000" b="1" dirty="0"/>
              <a:t>would perform the necessary calculations </a:t>
            </a:r>
            <a:r>
              <a:rPr lang="en-GB" sz="2000" b="1" dirty="0" smtClean="0">
                <a:solidFill>
                  <a:schemeClr val="tx2"/>
                </a:solidFill>
              </a:rPr>
              <a:t>highly efficiently, </a:t>
            </a:r>
            <a:r>
              <a:rPr lang="en-GB" sz="2000" b="1" dirty="0">
                <a:solidFill>
                  <a:schemeClr val="tx2"/>
                </a:solidFill>
              </a:rPr>
              <a:t>in parallel, and with a perfect match to the </a:t>
            </a:r>
            <a:r>
              <a:rPr lang="en-GB" sz="2000" b="1" dirty="0" err="1">
                <a:solidFill>
                  <a:schemeClr val="tx2"/>
                </a:solidFill>
              </a:rPr>
              <a:t>spreadsheet</a:t>
            </a:r>
            <a:r>
              <a:rPr lang="en-GB" sz="2000" b="1" dirty="0">
                <a:solidFill>
                  <a:schemeClr val="tx2"/>
                </a:solidFill>
              </a:rPr>
              <a:t> results</a:t>
            </a:r>
            <a:r>
              <a:rPr lang="en-GB" sz="2000" b="1" dirty="0"/>
              <a:t>.  </a:t>
            </a:r>
            <a:endParaRPr lang="en-GB" sz="2000" b="1" dirty="0" smtClean="0"/>
          </a:p>
          <a:p>
            <a:pPr marL="177800" indent="-177800">
              <a:buNone/>
            </a:pPr>
            <a:endParaRPr lang="en-GB" sz="2000" b="1" dirty="0"/>
          </a:p>
          <a:p>
            <a:pPr marL="177800" indent="-177800">
              <a:buNone/>
            </a:pPr>
            <a:r>
              <a:rPr lang="en-GB" sz="2000" b="1" dirty="0" smtClean="0"/>
              <a:t>All </a:t>
            </a:r>
            <a:r>
              <a:rPr lang="en-GB" sz="2000" b="1" dirty="0"/>
              <a:t>of the advantages which are commonly touted for F# do play out in practice.  </a:t>
            </a:r>
            <a:r>
              <a:rPr lang="en-GB" sz="2000" b="1" i="1" dirty="0" smtClean="0"/>
              <a:t>Immutability, </a:t>
            </a:r>
            <a:r>
              <a:rPr lang="en-GB" sz="2000" b="1" i="1" dirty="0"/>
              <a:t>Easy </a:t>
            </a:r>
            <a:r>
              <a:rPr lang="en-GB" sz="2000" b="1" i="1" dirty="0" smtClean="0"/>
              <a:t>Parallelisation, Expressiveness, Testability, Conciseness, Flexibility, Productivity</a:t>
            </a:r>
          </a:p>
          <a:p>
            <a:pPr marL="177800" indent="-177800">
              <a:buNone/>
            </a:pPr>
            <a:r>
              <a:rPr lang="en-GB" sz="2000" b="1" i="1" dirty="0" smtClean="0"/>
              <a:t>					[ Company name omitted ]</a:t>
            </a:r>
            <a:endParaRPr lang="en-GB" sz="2000" b="1" dirty="0"/>
          </a:p>
        </p:txBody>
      </p:sp>
      <p:sp>
        <p:nvSpPr>
          <p:cNvPr id="3" name="Rectangular Callout 2"/>
          <p:cNvSpPr/>
          <p:nvPr/>
        </p:nvSpPr>
        <p:spPr bwMode="auto">
          <a:xfrm>
            <a:off x="1221030" y="659408"/>
            <a:ext cx="2140321" cy="461661"/>
          </a:xfrm>
          <a:prstGeom prst="wedgeRectCallout">
            <a:avLst>
              <a:gd name="adj1" fmla="val 17666"/>
              <a:gd name="adj2" fmla="val 23337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5" name="Rectangular Callout 4"/>
          <p:cNvSpPr/>
          <p:nvPr/>
        </p:nvSpPr>
        <p:spPr bwMode="auto">
          <a:xfrm>
            <a:off x="6902125" y="1511320"/>
            <a:ext cx="1366071" cy="461661"/>
          </a:xfrm>
          <a:prstGeom prst="wedgeRectCallout">
            <a:avLst>
              <a:gd name="adj1" fmla="val -165572"/>
              <a:gd name="adj2" fmla="val 13717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7" name="Rectangular Callout 6"/>
          <p:cNvSpPr/>
          <p:nvPr/>
        </p:nvSpPr>
        <p:spPr bwMode="auto">
          <a:xfrm>
            <a:off x="6711718" y="3867142"/>
            <a:ext cx="1688531" cy="461661"/>
          </a:xfrm>
          <a:prstGeom prst="wedgeRectCallout">
            <a:avLst>
              <a:gd name="adj1" fmla="val -3974"/>
              <a:gd name="adj2" fmla="val -30963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le 7"/>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9" name="Rectangular Callout 8"/>
          <p:cNvSpPr/>
          <p:nvPr/>
        </p:nvSpPr>
        <p:spPr bwMode="auto">
          <a:xfrm>
            <a:off x="7175510" y="659408"/>
            <a:ext cx="1616140" cy="461661"/>
          </a:xfrm>
          <a:prstGeom prst="wedgeRectCallout">
            <a:avLst>
              <a:gd name="adj1" fmla="val -100733"/>
              <a:gd name="adj2" fmla="val 1145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258631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Example #</a:t>
            </a:r>
            <a:r>
              <a:rPr lang="en-GB" dirty="0"/>
              <a:t>4</a:t>
            </a:r>
            <a:r>
              <a:rPr lang="en-GB" dirty="0" smtClean="0"/>
              <a:t>: Finance trading platform</a:t>
            </a:r>
            <a:endParaRPr lang="en-GB" dirty="0"/>
          </a:p>
        </p:txBody>
      </p:sp>
      <p:sp>
        <p:nvSpPr>
          <p:cNvPr id="3" name="Content Placeholder 2"/>
          <p:cNvSpPr>
            <a:spLocks noGrp="1"/>
          </p:cNvSpPr>
          <p:nvPr>
            <p:ph idx="4294967295"/>
          </p:nvPr>
        </p:nvSpPr>
        <p:spPr>
          <a:xfrm>
            <a:off x="389436" y="1085849"/>
            <a:ext cx="5012646" cy="3661002"/>
          </a:xfrm>
          <a:prstGeom prst="rect">
            <a:avLst/>
          </a:prstGeom>
        </p:spPr>
        <p:txBody>
          <a:bodyPr/>
          <a:lstStyle/>
          <a:p>
            <a:pPr marL="0" indent="0">
              <a:buNone/>
            </a:pPr>
            <a:r>
              <a:rPr lang="en-GB" sz="1800" dirty="0" smtClean="0">
                <a:latin typeface="+mj-lt"/>
              </a:rPr>
              <a:t>F</a:t>
            </a:r>
            <a:r>
              <a:rPr lang="en-GB" sz="1800" dirty="0">
                <a:latin typeface="+mj-lt"/>
              </a:rPr>
              <a:t># </a:t>
            </a:r>
            <a:r>
              <a:rPr lang="en-GB" sz="1800" dirty="0" smtClean="0">
                <a:latin typeface="+mj-lt"/>
              </a:rPr>
              <a:t>+ C</a:t>
            </a:r>
            <a:r>
              <a:rPr lang="en-GB" sz="1800" dirty="0">
                <a:latin typeface="+mj-lt"/>
              </a:rPr>
              <a:t># for </a:t>
            </a:r>
            <a:r>
              <a:rPr lang="en-GB" sz="1800" dirty="0" smtClean="0">
                <a:latin typeface="+mj-lt"/>
              </a:rPr>
              <a:t>Trading </a:t>
            </a:r>
            <a:r>
              <a:rPr lang="en-GB" sz="1800" dirty="0">
                <a:latin typeface="+mj-lt"/>
              </a:rPr>
              <a:t>Front </a:t>
            </a:r>
            <a:r>
              <a:rPr lang="en-GB" sz="1800" dirty="0" smtClean="0">
                <a:latin typeface="+mj-lt"/>
              </a:rPr>
              <a:t>End</a:t>
            </a:r>
          </a:p>
          <a:p>
            <a:pPr marL="0" indent="0">
              <a:buNone/>
            </a:pPr>
            <a:endParaRPr lang="en-GB" sz="1800" dirty="0" smtClean="0">
              <a:latin typeface="+mj-lt"/>
            </a:endParaRPr>
          </a:p>
          <a:p>
            <a:pPr marL="0" indent="0">
              <a:buNone/>
            </a:pPr>
            <a:r>
              <a:rPr lang="en-GB" sz="1800" dirty="0" smtClean="0">
                <a:latin typeface="+mj-lt"/>
              </a:rPr>
              <a:t>Leverage F</a:t>
            </a:r>
            <a:r>
              <a:rPr lang="en-GB" sz="1800" dirty="0">
                <a:latin typeface="+mj-lt"/>
              </a:rPr>
              <a:t>#’s </a:t>
            </a:r>
            <a:r>
              <a:rPr lang="en-GB" sz="1800" dirty="0" smtClean="0">
                <a:latin typeface="+mj-lt"/>
              </a:rPr>
              <a:t>features:</a:t>
            </a:r>
          </a:p>
          <a:p>
            <a:pPr marL="460375" lvl="1" indent="0">
              <a:buNone/>
            </a:pPr>
            <a:r>
              <a:rPr lang="en-GB" sz="1800" dirty="0" smtClean="0">
                <a:latin typeface="+mj-lt"/>
              </a:rPr>
              <a:t>- extensive type system</a:t>
            </a:r>
          </a:p>
          <a:p>
            <a:pPr marL="460375" lvl="1" indent="0">
              <a:buNone/>
            </a:pPr>
            <a:r>
              <a:rPr lang="en-GB" sz="1800" dirty="0" smtClean="0">
                <a:latin typeface="+mj-lt"/>
              </a:rPr>
              <a:t>- asynchronous </a:t>
            </a:r>
            <a:r>
              <a:rPr lang="en-GB" sz="1800" dirty="0">
                <a:latin typeface="+mj-lt"/>
              </a:rPr>
              <a:t>workflows, agents and immutable </a:t>
            </a:r>
            <a:r>
              <a:rPr lang="en-GB" sz="1800" dirty="0" smtClean="0">
                <a:latin typeface="+mj-lt"/>
              </a:rPr>
              <a:t>types</a:t>
            </a:r>
            <a:endParaRPr lang="en-GB" sz="1800" dirty="0">
              <a:latin typeface="+mj-lt"/>
            </a:endParaRPr>
          </a:p>
          <a:p>
            <a:pPr marL="460375" lvl="1" indent="0">
              <a:buNone/>
            </a:pPr>
            <a:r>
              <a:rPr lang="en-GB" sz="1800" dirty="0" smtClean="0">
                <a:latin typeface="+mj-lt"/>
              </a:rPr>
              <a:t>- rich </a:t>
            </a:r>
            <a:r>
              <a:rPr lang="en-GB" sz="1800" dirty="0">
                <a:latin typeface="+mj-lt"/>
              </a:rPr>
              <a:t>pattern matching and parser </a:t>
            </a:r>
            <a:r>
              <a:rPr lang="en-GB" sz="1800" dirty="0" smtClean="0">
                <a:latin typeface="+mj-lt"/>
              </a:rPr>
              <a:t>support</a:t>
            </a:r>
            <a:endParaRPr lang="en-GB" sz="1800" dirty="0">
              <a:latin typeface="+mj-lt"/>
            </a:endParaRPr>
          </a:p>
          <a:p>
            <a:endParaRPr lang="en-GB" sz="1800" dirty="0" smtClean="0">
              <a:latin typeface="+mj-lt"/>
            </a:endParaRPr>
          </a:p>
          <a:p>
            <a:pPr marL="0" indent="0">
              <a:buNone/>
            </a:pPr>
            <a:r>
              <a:rPr lang="en-GB" sz="1600" dirty="0" smtClean="0">
                <a:latin typeface="+mj-lt"/>
              </a:rPr>
              <a:t>“Experienced </a:t>
            </a:r>
            <a:r>
              <a:rPr lang="en-GB" sz="1600" dirty="0">
                <a:latin typeface="+mj-lt"/>
              </a:rPr>
              <a:t>F# developers regularly </a:t>
            </a:r>
            <a:r>
              <a:rPr lang="en-GB" sz="1600" b="1" dirty="0">
                <a:solidFill>
                  <a:schemeClr val="accent1"/>
                </a:solidFill>
                <a:latin typeface="+mj-lt"/>
              </a:rPr>
              <a:t>solve problems in days</a:t>
            </a:r>
            <a:r>
              <a:rPr lang="en-GB" sz="1600" dirty="0">
                <a:latin typeface="+mj-lt"/>
              </a:rPr>
              <a:t> </a:t>
            </a:r>
            <a:r>
              <a:rPr lang="en-GB" sz="1600" dirty="0">
                <a:solidFill>
                  <a:schemeClr val="tx1"/>
                </a:solidFill>
                <a:latin typeface="+mj-lt"/>
              </a:rPr>
              <a:t>that would take weeks using more traditional </a:t>
            </a:r>
            <a:r>
              <a:rPr lang="en-GB" sz="1600" dirty="0" smtClean="0">
                <a:solidFill>
                  <a:schemeClr val="tx1"/>
                </a:solidFill>
                <a:latin typeface="+mj-lt"/>
              </a:rPr>
              <a:t>languages</a:t>
            </a:r>
            <a:r>
              <a:rPr lang="en-GB" sz="1600" dirty="0" smtClean="0">
                <a:latin typeface="+mj-lt"/>
              </a:rPr>
              <a:t>…</a:t>
            </a:r>
            <a:r>
              <a:rPr lang="en-GB" sz="1600" b="1" dirty="0" smtClean="0">
                <a:solidFill>
                  <a:schemeClr val="accent1"/>
                </a:solidFill>
                <a:latin typeface="+mj-lt"/>
              </a:rPr>
              <a:t>solving </a:t>
            </a:r>
            <a:r>
              <a:rPr lang="en-GB" sz="1600" b="1" dirty="0">
                <a:solidFill>
                  <a:schemeClr val="accent1"/>
                </a:solidFill>
                <a:latin typeface="+mj-lt"/>
              </a:rPr>
              <a:t>complex problems</a:t>
            </a:r>
            <a:r>
              <a:rPr lang="en-GB" sz="1600" dirty="0">
                <a:latin typeface="+mj-lt"/>
              </a:rPr>
              <a:t> in an elegant and highly maintainable </a:t>
            </a:r>
            <a:r>
              <a:rPr lang="en-GB" sz="1600" dirty="0" smtClean="0">
                <a:latin typeface="+mj-lt"/>
              </a:rPr>
              <a:t>manner”</a:t>
            </a:r>
          </a:p>
          <a:p>
            <a:pPr marL="0" indent="0" algn="r">
              <a:buNone/>
            </a:pPr>
            <a:r>
              <a:rPr lang="en-GB" sz="1600" dirty="0" smtClean="0"/>
              <a:t>Phil </a:t>
            </a:r>
            <a:r>
              <a:rPr lang="en-GB" sz="1600" dirty="0" smtClean="0"/>
              <a:t>Trelford</a:t>
            </a:r>
            <a:r>
              <a:rPr lang="en-GB" sz="1600" dirty="0" smtClean="0"/>
              <a:t>, Trading Platform Company</a:t>
            </a:r>
            <a:endParaRPr lang="en-GB" sz="16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b="24825"/>
          <a:stretch/>
        </p:blipFill>
        <p:spPr bwMode="auto">
          <a:xfrm>
            <a:off x="5539365" y="1184563"/>
            <a:ext cx="3526467" cy="1963251"/>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4788024" y="2330194"/>
            <a:ext cx="2140321" cy="461661"/>
          </a:xfrm>
          <a:prstGeom prst="wedgeRectCallout">
            <a:avLst>
              <a:gd name="adj1" fmla="val -78902"/>
              <a:gd name="adj2" fmla="val 20311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4731295" y="3805369"/>
            <a:ext cx="1616140" cy="461661"/>
          </a:xfrm>
          <a:prstGeom prst="wedgeRectCallout">
            <a:avLst>
              <a:gd name="adj1" fmla="val -96798"/>
              <a:gd name="adj2" fmla="val -572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56741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7" y="1085851"/>
            <a:ext cx="8363937" cy="249299"/>
          </a:xfrm>
        </p:spPr>
        <p:txBody>
          <a:bodyPr>
            <a:normAutofit fontScale="92500" lnSpcReduction="20000"/>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55576" y="1311231"/>
            <a:ext cx="5256584" cy="322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6216" y="1908840"/>
            <a:ext cx="2451351" cy="62876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83800" y="2651900"/>
            <a:ext cx="2483768" cy="54032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516216" y="3387437"/>
            <a:ext cx="2451351" cy="54254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3730386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99761" y="1058634"/>
            <a:ext cx="5275576" cy="37211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3064578"/>
            <a:ext cx="3328403" cy="461661"/>
          </a:xfrm>
          <a:prstGeom prst="wedgeRectCallout">
            <a:avLst>
              <a:gd name="adj1" fmla="val 28908"/>
              <a:gd name="adj2" fmla="val 1536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Solve complex problems</a:t>
            </a:r>
          </a:p>
        </p:txBody>
      </p:sp>
      <p:sp>
        <p:nvSpPr>
          <p:cNvPr id="14" name="Rectangular Callout 13"/>
          <p:cNvSpPr/>
          <p:nvPr/>
        </p:nvSpPr>
        <p:spPr bwMode="auto">
          <a:xfrm>
            <a:off x="5796136" y="2069679"/>
            <a:ext cx="1366071" cy="461661"/>
          </a:xfrm>
          <a:prstGeom prst="wedgeRectCallout">
            <a:avLst>
              <a:gd name="adj1" fmla="val -106595"/>
              <a:gd name="adj2" fmla="val 4508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332631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7" y="1085850"/>
            <a:ext cx="8363937" cy="4625882"/>
          </a:xfrm>
        </p:spPr>
        <p:txBody>
          <a:bodyPr>
            <a:noAutofit/>
          </a:bodyPr>
          <a:lstStyle/>
          <a:p>
            <a:pPr marL="177800" indent="-177800">
              <a:buNone/>
            </a:pPr>
            <a:r>
              <a:rPr lang="en-US" sz="2000" dirty="0" smtClean="0">
                <a:latin typeface="+mj-lt"/>
              </a:rPr>
              <a:t>...F# rocks - building algorithms for DNA processing and </a:t>
            </a:r>
            <a:r>
              <a:rPr lang="en-US" sz="2000" dirty="0" smtClean="0">
                <a:solidFill>
                  <a:schemeClr val="accent1"/>
                </a:solidFill>
                <a:latin typeface="+mj-lt"/>
              </a:rPr>
              <a:t>it's like a drug</a:t>
            </a:r>
            <a:r>
              <a:rPr lang="en-US" sz="2000" dirty="0" smtClean="0">
                <a:latin typeface="+mj-lt"/>
              </a:rPr>
              <a:t>. 12-15 at </a:t>
            </a:r>
            <a:r>
              <a:rPr lang="en-US" sz="2000" dirty="0" err="1" smtClean="0">
                <a:latin typeface="+mj-lt"/>
              </a:rPr>
              <a:t>Amyris</a:t>
            </a:r>
            <a:r>
              <a:rPr lang="en-US" sz="2000" dirty="0" smtClean="0">
                <a:latin typeface="+mj-lt"/>
              </a:rPr>
              <a:t> use F#... </a:t>
            </a:r>
            <a:r>
              <a:rPr lang="en-US" sz="2000" dirty="0">
                <a:latin typeface="+mj-lt"/>
              </a:rPr>
              <a:t>A</a:t>
            </a:r>
            <a:r>
              <a:rPr lang="en-US" sz="2000" dirty="0" smtClean="0">
                <a:latin typeface="+mj-lt"/>
              </a:rPr>
              <a:t> </a:t>
            </a:r>
            <a:r>
              <a:rPr lang="en-US" sz="2000" dirty="0">
                <a:latin typeface="+mj-lt"/>
              </a:rPr>
              <a:t>complete genome </a:t>
            </a:r>
            <a:r>
              <a:rPr lang="en-GB" sz="2000" dirty="0" err="1">
                <a:latin typeface="+mj-lt"/>
              </a:rPr>
              <a:t>resequencing</a:t>
            </a:r>
            <a:r>
              <a:rPr lang="en-US" sz="2000" dirty="0">
                <a:latin typeface="+mj-lt"/>
              </a:rPr>
              <a:t> pipeline with interface, </a:t>
            </a:r>
            <a:r>
              <a:rPr lang="en-US" sz="2000" dirty="0" err="1">
                <a:latin typeface="+mj-lt"/>
              </a:rPr>
              <a:t>algs</a:t>
            </a:r>
            <a:r>
              <a:rPr lang="en-US" sz="2000" dirty="0">
                <a:latin typeface="+mj-lt"/>
              </a:rPr>
              <a:t>, reporting in ~5K lines and it has been incredibly reliable, fast  and easy to maintain.</a:t>
            </a:r>
            <a:r>
              <a:rPr lang="en-GB" sz="2000" dirty="0" smtClean="0">
                <a:latin typeface="+mj-lt"/>
              </a:rPr>
              <a:t>.  A </a:t>
            </a:r>
            <a:r>
              <a:rPr lang="en-GB" sz="2000" dirty="0">
                <a:latin typeface="+mj-lt"/>
              </a:rPr>
              <a:t>suffix tree in 150 lines that can </a:t>
            </a:r>
            <a:r>
              <a:rPr lang="en-GB" sz="2000" dirty="0">
                <a:solidFill>
                  <a:schemeClr val="accent1"/>
                </a:solidFill>
                <a:latin typeface="+mj-lt"/>
              </a:rPr>
              <a:t>index 200,000 bases a second </a:t>
            </a:r>
            <a:endParaRPr lang="en-GB" sz="2000" dirty="0">
              <a:latin typeface="+mj-lt"/>
            </a:endParaRPr>
          </a:p>
          <a:p>
            <a:pPr marL="177800" indent="-177800">
              <a:buNone/>
            </a:pPr>
            <a:endParaRPr lang="en-US" sz="2000" dirty="0" smtClean="0">
              <a:latin typeface="+mj-lt"/>
            </a:endParaRPr>
          </a:p>
          <a:p>
            <a:pPr marL="177800" indent="-177800">
              <a:buNone/>
            </a:pPr>
            <a:endParaRPr lang="en-US" sz="2000" dirty="0" smtClean="0">
              <a:latin typeface="+mj-lt"/>
            </a:endParaRPr>
          </a:p>
          <a:p>
            <a:pPr marL="177800" indent="-177800">
              <a:buNone/>
            </a:pPr>
            <a:r>
              <a:rPr lang="en-GB" sz="2000" dirty="0" smtClean="0">
                <a:latin typeface="+mj-lt"/>
              </a:rPr>
              <a:t>F# v. Python:   </a:t>
            </a:r>
            <a:r>
              <a:rPr lang="en-US" sz="2000" dirty="0" smtClean="0">
                <a:latin typeface="+mj-lt"/>
              </a:rPr>
              <a:t>F# has been phenomenally useful.  I would be writing a lot of this in Python otherwise and </a:t>
            </a:r>
            <a:r>
              <a:rPr lang="en-US" sz="2000" dirty="0" smtClean="0">
                <a:solidFill>
                  <a:schemeClr val="accent1"/>
                </a:solidFill>
                <a:latin typeface="+mj-lt"/>
              </a:rPr>
              <a:t>F# is more robust, 20x - 100x faster to run and faster to develop.</a:t>
            </a:r>
          </a:p>
          <a:p>
            <a:pPr marL="177800" indent="-177800">
              <a:buNone/>
            </a:pPr>
            <a:r>
              <a:rPr lang="en-US" sz="2000" dirty="0" smtClean="0">
                <a:latin typeface="+mj-lt"/>
              </a:rPr>
              <a:t> </a:t>
            </a:r>
          </a:p>
          <a:p>
            <a:pPr marL="177800" indent="-177800">
              <a:buNone/>
            </a:pPr>
            <a:endParaRPr lang="en-US" sz="2000" dirty="0" smtClean="0">
              <a:latin typeface="+mj-lt"/>
            </a:endParaRPr>
          </a:p>
          <a:p>
            <a:pPr marL="177800" indent="-177800" algn="r">
              <a:buNone/>
            </a:pPr>
            <a:r>
              <a:rPr lang="en-US" sz="2000" dirty="0" smtClean="0">
                <a:latin typeface="+mj-lt"/>
              </a:rPr>
              <a:t>Darren Platt, </a:t>
            </a:r>
            <a:r>
              <a:rPr lang="en-US" sz="2000" dirty="0" err="1" smtClean="0">
                <a:latin typeface="+mj-lt"/>
              </a:rPr>
              <a:t>Amyris</a:t>
            </a:r>
            <a:r>
              <a:rPr lang="en-US" sz="2000" dirty="0" smtClean="0">
                <a:latin typeface="+mj-lt"/>
              </a:rPr>
              <a:t> </a:t>
            </a:r>
            <a:r>
              <a:rPr lang="en-US" sz="2000" dirty="0" err="1" smtClean="0">
                <a:latin typeface="+mj-lt"/>
              </a:rPr>
              <a:t>BioTechnologies</a:t>
            </a:r>
            <a:endParaRPr lang="en-GB" sz="2000" dirty="0">
              <a:latin typeface="+mj-lt"/>
            </a:endParaRPr>
          </a:p>
        </p:txBody>
      </p:sp>
      <p:sp>
        <p:nvSpPr>
          <p:cNvPr id="4" name="Rectangular Callout 3"/>
          <p:cNvSpPr/>
          <p:nvPr/>
        </p:nvSpPr>
        <p:spPr bwMode="auto">
          <a:xfrm>
            <a:off x="5796136" y="729659"/>
            <a:ext cx="1366071" cy="461661"/>
          </a:xfrm>
          <a:prstGeom prst="wedgeRectCallout">
            <a:avLst>
              <a:gd name="adj1" fmla="val 19454"/>
              <a:gd name="adj2" fmla="val 20954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5" name="Rectangular Callout 4"/>
          <p:cNvSpPr/>
          <p:nvPr/>
        </p:nvSpPr>
        <p:spPr bwMode="auto">
          <a:xfrm>
            <a:off x="3347864" y="3507854"/>
            <a:ext cx="2140321" cy="461661"/>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2627784" y="2211710"/>
            <a:ext cx="1688531" cy="461661"/>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4277327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886397"/>
          </a:xfrm>
        </p:spPr>
        <p:txBody>
          <a:bodyPr/>
          <a:lstStyle/>
          <a:p>
            <a:r>
              <a:rPr lang="en-GB" sz="3200" dirty="0" smtClean="0"/>
              <a:t>Example #7: F# in Advertisement Ranking &amp; Rating @ Microsoft</a:t>
            </a:r>
            <a:endParaRPr lang="en-GB" sz="3200" dirty="0"/>
          </a:p>
        </p:txBody>
      </p:sp>
      <p:sp>
        <p:nvSpPr>
          <p:cNvPr id="6" name="Content Placeholder 3"/>
          <p:cNvSpPr>
            <a:spLocks noGrp="1"/>
          </p:cNvSpPr>
          <p:nvPr>
            <p:ph type="body" idx="1"/>
          </p:nvPr>
        </p:nvSpPr>
        <p:spPr>
          <a:xfrm>
            <a:off x="389437" y="1085850"/>
            <a:ext cx="8363937" cy="3268587"/>
          </a:xfrm>
        </p:spPr>
        <p:txBody>
          <a:bodyPr>
            <a:normAutofit/>
          </a:bodyPr>
          <a:lstStyle/>
          <a:p>
            <a:pPr marL="0" indent="0">
              <a:buNone/>
            </a:pPr>
            <a:endParaRPr lang="en-GB" sz="2000" dirty="0" smtClean="0">
              <a:latin typeface="+mj-lt"/>
            </a:endParaRPr>
          </a:p>
          <a:p>
            <a:pPr marL="0" indent="0">
              <a:buNone/>
            </a:pPr>
            <a:r>
              <a:rPr lang="en-GB" sz="2000" dirty="0" smtClean="0">
                <a:latin typeface="+mj-lt"/>
              </a:rPr>
              <a:t>Around </a:t>
            </a:r>
            <a:r>
              <a:rPr lang="en-GB" sz="2000" dirty="0">
                <a:latin typeface="+mj-lt"/>
              </a:rPr>
              <a:t>95% of the code in these projects has been developed in F#. </a:t>
            </a:r>
            <a:endParaRPr lang="en-GB" sz="2000" dirty="0" smtClean="0">
              <a:latin typeface="+mj-lt"/>
            </a:endParaRPr>
          </a:p>
          <a:p>
            <a:r>
              <a:rPr lang="en-GB" sz="2000" dirty="0" smtClean="0">
                <a:latin typeface="+mj-lt"/>
              </a:rPr>
              <a:t>F</a:t>
            </a:r>
            <a:r>
              <a:rPr lang="en-GB" sz="2000" dirty="0">
                <a:latin typeface="+mj-lt"/>
              </a:rPr>
              <a:t># allowed for </a:t>
            </a:r>
            <a:r>
              <a:rPr lang="en-GB" sz="2000" b="1" dirty="0">
                <a:solidFill>
                  <a:schemeClr val="tx2"/>
                </a:solidFill>
                <a:latin typeface="+mj-lt"/>
              </a:rPr>
              <a:t>rapid development of prototypes</a:t>
            </a:r>
            <a:r>
              <a:rPr lang="en-GB" sz="2000" dirty="0">
                <a:latin typeface="+mj-lt"/>
              </a:rPr>
              <a:t>, and thus also rapid verification or falsification of the underlying mathematical </a:t>
            </a:r>
            <a:r>
              <a:rPr lang="en-GB" sz="2000" dirty="0" smtClean="0">
                <a:latin typeface="+mj-lt"/>
              </a:rPr>
              <a:t>models.</a:t>
            </a:r>
          </a:p>
          <a:p>
            <a:endParaRPr lang="en-GB" sz="2000" b="1" dirty="0" smtClean="0">
              <a:solidFill>
                <a:schemeClr val="tx2"/>
              </a:solidFill>
              <a:latin typeface="+mj-lt"/>
            </a:endParaRPr>
          </a:p>
          <a:p>
            <a:r>
              <a:rPr lang="en-GB" sz="2000" b="1" dirty="0" smtClean="0">
                <a:solidFill>
                  <a:schemeClr val="tx2"/>
                </a:solidFill>
                <a:latin typeface="+mj-lt"/>
              </a:rPr>
              <a:t>Complex </a:t>
            </a:r>
            <a:r>
              <a:rPr lang="en-GB" sz="2000" b="1" dirty="0">
                <a:solidFill>
                  <a:schemeClr val="tx2"/>
                </a:solidFill>
                <a:latin typeface="+mj-lt"/>
              </a:rPr>
              <a:t>algorithms</a:t>
            </a:r>
            <a:r>
              <a:rPr lang="en-GB" sz="2000" dirty="0">
                <a:latin typeface="+mj-lt"/>
              </a:rPr>
              <a:t>, for example to compute Nash </a:t>
            </a:r>
            <a:r>
              <a:rPr lang="en-GB" sz="2000" dirty="0" err="1">
                <a:latin typeface="+mj-lt"/>
              </a:rPr>
              <a:t>equilibria</a:t>
            </a:r>
            <a:r>
              <a:rPr lang="en-GB" sz="2000" dirty="0">
                <a:latin typeface="+mj-lt"/>
              </a:rPr>
              <a:t> in game theory, </a:t>
            </a:r>
            <a:r>
              <a:rPr lang="en-GB" sz="2000" b="1" dirty="0">
                <a:solidFill>
                  <a:schemeClr val="tx2"/>
                </a:solidFill>
                <a:latin typeface="+mj-lt"/>
              </a:rPr>
              <a:t>can be expressed </a:t>
            </a:r>
            <a:r>
              <a:rPr lang="en-GB" sz="2000" b="1" dirty="0" smtClean="0">
                <a:solidFill>
                  <a:schemeClr val="tx2"/>
                </a:solidFill>
                <a:latin typeface="+mj-lt"/>
              </a:rPr>
              <a:t>succinctly</a:t>
            </a:r>
            <a:r>
              <a:rPr lang="en-GB" sz="2000" dirty="0" smtClean="0">
                <a:latin typeface="+mj-lt"/>
              </a:rPr>
              <a:t>.</a:t>
            </a:r>
          </a:p>
          <a:p>
            <a:endParaRPr lang="en-GB" sz="2000" dirty="0" smtClean="0">
              <a:latin typeface="+mj-lt"/>
            </a:endParaRPr>
          </a:p>
          <a:p>
            <a:r>
              <a:rPr lang="en-GB" sz="2000" dirty="0" smtClean="0">
                <a:solidFill>
                  <a:schemeClr val="tx1"/>
                </a:solidFill>
                <a:latin typeface="+mj-lt"/>
              </a:rPr>
              <a:t>Units </a:t>
            </a:r>
            <a:r>
              <a:rPr lang="en-GB" sz="2000" dirty="0">
                <a:solidFill>
                  <a:schemeClr val="tx1"/>
                </a:solidFill>
                <a:latin typeface="+mj-lt"/>
              </a:rPr>
              <a:t>of measure </a:t>
            </a:r>
            <a:r>
              <a:rPr lang="en-GB" sz="2000" b="1" dirty="0">
                <a:solidFill>
                  <a:schemeClr val="tx2"/>
                </a:solidFill>
                <a:latin typeface="+mj-lt"/>
              </a:rPr>
              <a:t>reduced the chance of errors </a:t>
            </a:r>
            <a:r>
              <a:rPr lang="en-GB" sz="2000" dirty="0">
                <a:latin typeface="+mj-lt"/>
              </a:rPr>
              <a:t>dramatically: Prices, probabilities, derivatives, etc. can already be kept apart at compile time.</a:t>
            </a:r>
          </a:p>
          <a:p>
            <a:pPr marL="177800" indent="-177800">
              <a:buNone/>
            </a:pPr>
            <a:endParaRPr lang="en-GB" sz="2000" dirty="0">
              <a:latin typeface="+mj-lt"/>
            </a:endParaRPr>
          </a:p>
        </p:txBody>
      </p:sp>
      <p:sp>
        <p:nvSpPr>
          <p:cNvPr id="4" name="Rectangular Callout 3"/>
          <p:cNvSpPr/>
          <p:nvPr/>
        </p:nvSpPr>
        <p:spPr bwMode="auto">
          <a:xfrm>
            <a:off x="159238" y="1995686"/>
            <a:ext cx="2614939" cy="461661"/>
          </a:xfrm>
          <a:prstGeom prst="wedgeRectCallout">
            <a:avLst>
              <a:gd name="adj1" fmla="val 5291"/>
              <a:gd name="adj2" fmla="val 102622"/>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Complexity</a:t>
            </a:r>
          </a:p>
        </p:txBody>
      </p:sp>
      <p:sp>
        <p:nvSpPr>
          <p:cNvPr id="5" name="Rectangular Callout 4"/>
          <p:cNvSpPr/>
          <p:nvPr/>
        </p:nvSpPr>
        <p:spPr bwMode="auto">
          <a:xfrm>
            <a:off x="3923928" y="816512"/>
            <a:ext cx="2140321" cy="461661"/>
          </a:xfrm>
          <a:prstGeom prst="wedgeRectCallout">
            <a:avLst>
              <a:gd name="adj1" fmla="val -53244"/>
              <a:gd name="adj2" fmla="val 15552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5508104" y="3003798"/>
            <a:ext cx="1688531" cy="461661"/>
          </a:xfrm>
          <a:prstGeom prst="wedgeRectCallout">
            <a:avLst>
              <a:gd name="adj1" fmla="val -110700"/>
              <a:gd name="adj2" fmla="val 7809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358672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#8: F# at </a:t>
            </a:r>
            <a:r>
              <a:rPr lang="en-GB" dirty="0" err="1" smtClean="0"/>
              <a:t>Kaggle</a:t>
            </a:r>
            <a:endParaRPr lang="en-GB" dirty="0"/>
          </a:p>
        </p:txBody>
      </p:sp>
      <p:sp>
        <p:nvSpPr>
          <p:cNvPr id="6" name="Content Placeholder 3"/>
          <p:cNvSpPr>
            <a:spLocks noGrp="1"/>
          </p:cNvSpPr>
          <p:nvPr>
            <p:ph idx="4294967295"/>
          </p:nvPr>
        </p:nvSpPr>
        <p:spPr>
          <a:xfrm>
            <a:off x="389436" y="1085852"/>
            <a:ext cx="8363938" cy="3933385"/>
          </a:xfrm>
          <a:prstGeom prst="rect">
            <a:avLst/>
          </a:prstGeom>
        </p:spPr>
        <p:txBody>
          <a:bodyPr/>
          <a:lstStyle/>
          <a:p>
            <a:pPr marL="0" indent="0">
              <a:buNone/>
            </a:pPr>
            <a:r>
              <a:rPr lang="en-GB" sz="2000" dirty="0"/>
              <a:t>At </a:t>
            </a:r>
            <a:r>
              <a:rPr lang="en-GB" sz="2000" dirty="0" err="1"/>
              <a:t>Kaggle</a:t>
            </a:r>
            <a:r>
              <a:rPr lang="en-GB" sz="2000" dirty="0"/>
              <a:t> we initially chose F# for our core data analysis algorithms because of its </a:t>
            </a:r>
            <a:r>
              <a:rPr lang="en-GB" sz="2000" b="1" dirty="0">
                <a:solidFill>
                  <a:schemeClr val="accent1"/>
                </a:solidFill>
              </a:rPr>
              <a:t>expressiveness</a:t>
            </a:r>
            <a:r>
              <a:rPr lang="en-GB" sz="2000" dirty="0"/>
              <a:t>. </a:t>
            </a:r>
          </a:p>
          <a:p>
            <a:pPr marL="0" indent="0">
              <a:buNone/>
            </a:pPr>
            <a:endParaRPr lang="en-GB" sz="2000" dirty="0"/>
          </a:p>
          <a:p>
            <a:pPr marL="0" indent="0">
              <a:buNone/>
            </a:pPr>
            <a:r>
              <a:rPr lang="en-GB" sz="2000" dirty="0" smtClean="0"/>
              <a:t>We’ve </a:t>
            </a:r>
            <a:r>
              <a:rPr lang="en-GB" sz="2000" dirty="0"/>
              <a:t>found ourselves moving more and more of our application …into F#. </a:t>
            </a:r>
            <a:r>
              <a:rPr lang="en-GB" sz="2000" dirty="0" smtClean="0"/>
              <a:t> The </a:t>
            </a:r>
            <a:r>
              <a:rPr lang="en-GB" sz="2000" dirty="0"/>
              <a:t>F# code is shorter, easier to read, easier to refactor, and, because of the strong typing, contains </a:t>
            </a:r>
            <a:r>
              <a:rPr lang="en-GB" sz="2000" b="1" dirty="0">
                <a:solidFill>
                  <a:schemeClr val="accent1"/>
                </a:solidFill>
              </a:rPr>
              <a:t>far fewer bugs</a:t>
            </a:r>
            <a:r>
              <a:rPr lang="en-GB" sz="2000" dirty="0"/>
              <a:t>.</a:t>
            </a:r>
          </a:p>
          <a:p>
            <a:pPr marL="0" indent="0">
              <a:buNone/>
            </a:pPr>
            <a:endParaRPr lang="en-GB" sz="2000" dirty="0"/>
          </a:p>
          <a:p>
            <a:pPr marL="0" indent="0">
              <a:buNone/>
            </a:pPr>
            <a:r>
              <a:rPr lang="en-GB" sz="2000" dirty="0"/>
              <a:t>As our data analysis tools have developed, we’ve seen </a:t>
            </a:r>
            <a:r>
              <a:rPr lang="en-GB" sz="2000" dirty="0">
                <a:solidFill>
                  <a:schemeClr val="tx1"/>
                </a:solidFill>
              </a:rPr>
              <a:t>domain-specific constructs emerge </a:t>
            </a:r>
            <a:r>
              <a:rPr lang="en-GB" sz="2000" dirty="0"/>
              <a:t>very </a:t>
            </a:r>
            <a:r>
              <a:rPr lang="en-GB" sz="2000" dirty="0" smtClean="0"/>
              <a:t>naturally. </a:t>
            </a:r>
            <a:r>
              <a:rPr lang="en-GB" sz="2000" dirty="0" smtClean="0">
                <a:solidFill>
                  <a:schemeClr val="tx1"/>
                </a:solidFill>
              </a:rPr>
              <a:t>As </a:t>
            </a:r>
            <a:r>
              <a:rPr lang="en-GB" sz="2000" dirty="0">
                <a:solidFill>
                  <a:schemeClr val="tx1"/>
                </a:solidFill>
              </a:rPr>
              <a:t>our codebase gets larger, </a:t>
            </a:r>
            <a:r>
              <a:rPr lang="en-GB" sz="2000" b="1" dirty="0">
                <a:solidFill>
                  <a:schemeClr val="accent1"/>
                </a:solidFill>
              </a:rPr>
              <a:t>we become more productive</a:t>
            </a:r>
            <a:r>
              <a:rPr lang="en-GB" sz="2000" dirty="0">
                <a:solidFill>
                  <a:schemeClr val="accent1"/>
                </a:solidFill>
              </a:rPr>
              <a:t>.</a:t>
            </a:r>
          </a:p>
        </p:txBody>
      </p:sp>
      <p:sp>
        <p:nvSpPr>
          <p:cNvPr id="3" name="Rectangle 2"/>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5" name="Rectangular Callout 4"/>
          <p:cNvSpPr/>
          <p:nvPr/>
        </p:nvSpPr>
        <p:spPr bwMode="auto">
          <a:xfrm>
            <a:off x="3491880" y="742586"/>
            <a:ext cx="1616139" cy="830993"/>
          </a:xfrm>
          <a:prstGeom prst="wedgeRectCallout">
            <a:avLst>
              <a:gd name="adj1" fmla="val -93390"/>
              <a:gd name="adj2" fmla="val 3731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a:t>
            </a:r>
          </a:p>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
        <p:nvSpPr>
          <p:cNvPr id="7" name="Rectangular Callout 6"/>
          <p:cNvSpPr/>
          <p:nvPr/>
        </p:nvSpPr>
        <p:spPr bwMode="auto">
          <a:xfrm>
            <a:off x="5652032" y="1707654"/>
            <a:ext cx="1688532" cy="461661"/>
          </a:xfrm>
          <a:prstGeom prst="wedgeRectCallout">
            <a:avLst>
              <a:gd name="adj1" fmla="val -110948"/>
              <a:gd name="adj2" fmla="val 1399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ular Callout 7"/>
          <p:cNvSpPr/>
          <p:nvPr/>
        </p:nvSpPr>
        <p:spPr bwMode="auto">
          <a:xfrm>
            <a:off x="6270403" y="2533689"/>
            <a:ext cx="2140322" cy="461661"/>
          </a:xfrm>
          <a:prstGeom prst="wedgeRectCallout">
            <a:avLst>
              <a:gd name="adj1" fmla="val -5081"/>
              <a:gd name="adj2" fmla="val 16067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108576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1" y="1745600"/>
            <a:ext cx="8376787" cy="2132635"/>
          </a:xfrm>
        </p:spPr>
        <p:txBody>
          <a:bodyPr/>
          <a:lstStyle/>
          <a:p>
            <a:pPr algn="ctr"/>
            <a:r>
              <a:rPr lang="en-GB" dirty="0" smtClean="0"/>
              <a:t>F# is </a:t>
            </a:r>
            <a:r>
              <a:rPr lang="en-GB" dirty="0" smtClean="0">
                <a:solidFill>
                  <a:schemeClr val="accent5"/>
                </a:solidFill>
              </a:rPr>
              <a:t>free</a:t>
            </a:r>
            <a:r>
              <a:rPr lang="en-GB" dirty="0" smtClean="0"/>
              <a:t>, </a:t>
            </a:r>
            <a:r>
              <a:rPr lang="en-GB" dirty="0" smtClean="0">
                <a:solidFill>
                  <a:schemeClr val="accent5"/>
                </a:solidFill>
              </a:rPr>
              <a:t>open source</a:t>
            </a:r>
            <a:r>
              <a:rPr lang="en-GB" dirty="0" smtClean="0"/>
              <a:t>, </a:t>
            </a:r>
            <a:r>
              <a:rPr lang="en-GB" dirty="0" smtClean="0">
                <a:solidFill>
                  <a:schemeClr val="accent5"/>
                </a:solidFill>
              </a:rPr>
              <a:t>cross </a:t>
            </a:r>
            <a:r>
              <a:rPr lang="en-GB" dirty="0" smtClean="0">
                <a:solidFill>
                  <a:schemeClr val="accent5"/>
                </a:solidFill>
              </a:rPr>
              <a:t>platform, independent</a:t>
            </a:r>
            <a:r>
              <a:rPr lang="en-GB" dirty="0" smtClean="0"/>
              <a:t/>
            </a:r>
            <a:br>
              <a:rPr lang="en-GB" dirty="0" smtClean="0"/>
            </a:br>
            <a:r>
              <a:rPr lang="en-GB" sz="3599" dirty="0"/>
              <a:t/>
            </a:r>
            <a:br>
              <a:rPr lang="en-GB" sz="3599" dirty="0"/>
            </a:br>
            <a:r>
              <a:rPr lang="en-GB" sz="3599" dirty="0">
                <a:hlinkClick r:id="rId2"/>
              </a:rPr>
              <a:t>fsharp.org</a:t>
            </a:r>
            <a:endParaRPr lang="en-GB" dirty="0"/>
          </a:p>
        </p:txBody>
      </p:sp>
    </p:spTree>
    <p:extLst>
      <p:ext uri="{BB962C8B-B14F-4D97-AF65-F5344CB8AC3E}">
        <p14:creationId xmlns:p14="http://schemas.microsoft.com/office/powerpoint/2010/main" val="34094999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43198"/>
          </a:xfrm>
        </p:spPr>
        <p:txBody>
          <a:bodyPr/>
          <a:lstStyle/>
          <a:p>
            <a:r>
              <a:rPr lang="en-GB" sz="3200" dirty="0" smtClean="0"/>
              <a:t>Example #9: F# for Machine Learning at Microsoft</a:t>
            </a:r>
            <a:endParaRPr lang="en-GB" sz="3200" dirty="0"/>
          </a:p>
        </p:txBody>
      </p:sp>
      <p:sp>
        <p:nvSpPr>
          <p:cNvPr id="6" name="Content Placeholder 3"/>
          <p:cNvSpPr>
            <a:spLocks noGrp="1"/>
          </p:cNvSpPr>
          <p:nvPr>
            <p:ph idx="4294967295"/>
          </p:nvPr>
        </p:nvSpPr>
        <p:spPr>
          <a:xfrm>
            <a:off x="389436" y="1085852"/>
            <a:ext cx="8363938" cy="249299"/>
          </a:xfrm>
          <a:prstGeom prst="rect">
            <a:avLst/>
          </a:prstGeom>
        </p:spPr>
        <p:txBody>
          <a:bodyPr>
            <a:noAutofit/>
          </a:bodyPr>
          <a:lstStyle/>
          <a:p>
            <a:r>
              <a:rPr lang="en-GB" sz="2000" dirty="0"/>
              <a:t>I wrote the first prototype of the click prediction system deployed in Microsoft AdCenter in F# </a:t>
            </a:r>
            <a:r>
              <a:rPr lang="en-GB" sz="2000" b="1" dirty="0">
                <a:solidFill>
                  <a:schemeClr val="accent1"/>
                </a:solidFill>
              </a:rPr>
              <a:t>in a few days</a:t>
            </a:r>
            <a:r>
              <a:rPr lang="en-GB" sz="2000" dirty="0" smtClean="0"/>
              <a:t>.</a:t>
            </a:r>
          </a:p>
          <a:p>
            <a:endParaRPr lang="en-GB" sz="2000" dirty="0" smtClean="0"/>
          </a:p>
          <a:p>
            <a:r>
              <a:rPr lang="en-GB" sz="2000" dirty="0" smtClean="0">
                <a:solidFill>
                  <a:schemeClr val="tx1"/>
                </a:solidFill>
              </a:rPr>
              <a:t>For </a:t>
            </a:r>
            <a:r>
              <a:rPr lang="en-GB" sz="2000" dirty="0">
                <a:solidFill>
                  <a:schemeClr val="tx1"/>
                </a:solidFill>
              </a:rPr>
              <a:t>a machine learning scientist, </a:t>
            </a:r>
            <a:r>
              <a:rPr lang="en-GB" sz="2000" b="1" dirty="0">
                <a:solidFill>
                  <a:schemeClr val="accent6"/>
                </a:solidFill>
              </a:rPr>
              <a:t>speed of experimentation </a:t>
            </a:r>
            <a:r>
              <a:rPr lang="en-GB" sz="2000" dirty="0">
                <a:solidFill>
                  <a:schemeClr val="tx1"/>
                </a:solidFill>
              </a:rPr>
              <a:t>is the critical factor to optimize</a:t>
            </a:r>
            <a:r>
              <a:rPr lang="en-GB" sz="2000" dirty="0" smtClean="0">
                <a:solidFill>
                  <a:schemeClr val="tx1"/>
                </a:solidFill>
              </a:rPr>
              <a:t>.</a:t>
            </a:r>
          </a:p>
          <a:p>
            <a:endParaRPr lang="en-GB" sz="2000" dirty="0" smtClean="0"/>
          </a:p>
          <a:p>
            <a:r>
              <a:rPr lang="en-GB" sz="2000" dirty="0" smtClean="0"/>
              <a:t>Unlike </a:t>
            </a:r>
            <a:r>
              <a:rPr lang="en-GB" sz="2000" dirty="0"/>
              <a:t>C# and C++, F# was designed for this mode of interaction</a:t>
            </a:r>
            <a:r>
              <a:rPr lang="en-GB" sz="2000" dirty="0" smtClean="0"/>
              <a:t>.  </a:t>
            </a:r>
            <a:r>
              <a:rPr lang="en-GB" sz="2000" dirty="0"/>
              <a:t>Switching to F# was liberating and exhilarating. </a:t>
            </a:r>
            <a:endParaRPr lang="en-GB" sz="2000" dirty="0" smtClean="0"/>
          </a:p>
          <a:p>
            <a:endParaRPr lang="en-GB" sz="2000" dirty="0" smtClean="0"/>
          </a:p>
          <a:p>
            <a:r>
              <a:rPr lang="en-GB" sz="2000" dirty="0" smtClean="0"/>
              <a:t>The </a:t>
            </a:r>
            <a:r>
              <a:rPr lang="en-GB" sz="2000" dirty="0"/>
              <a:t>world is </a:t>
            </a:r>
            <a:r>
              <a:rPr lang="en-GB" sz="2000" dirty="0" smtClean="0"/>
              <a:t>moving </a:t>
            </a:r>
            <a:r>
              <a:rPr lang="en-GB" sz="2000" dirty="0"/>
              <a:t>toward functional programming with good justifications: the code is cleaner and </a:t>
            </a:r>
            <a:r>
              <a:rPr lang="en-GB" sz="2000" b="1" dirty="0">
                <a:solidFill>
                  <a:schemeClr val="accent1"/>
                </a:solidFill>
              </a:rPr>
              <a:t>easier to debug </a:t>
            </a:r>
            <a:r>
              <a:rPr lang="en-GB" sz="2000" dirty="0"/>
              <a:t>in a distributed environment. </a:t>
            </a:r>
          </a:p>
          <a:p>
            <a:endParaRPr lang="en-GB" sz="2000" dirty="0">
              <a:latin typeface="Segoe UI (Body)"/>
            </a:endParaRPr>
          </a:p>
        </p:txBody>
      </p:sp>
      <p:sp>
        <p:nvSpPr>
          <p:cNvPr id="3" name="Rectangle 2"/>
          <p:cNvSpPr/>
          <p:nvPr/>
        </p:nvSpPr>
        <p:spPr>
          <a:xfrm>
            <a:off x="1912807" y="4732258"/>
            <a:ext cx="7059749" cy="323769"/>
          </a:xfrm>
          <a:prstGeom prst="rect">
            <a:avLst/>
          </a:prstGeom>
        </p:spPr>
        <p:txBody>
          <a:bodyPr wrap="none" lIns="76801" tIns="38399" rIns="76801" bIns="38399">
            <a:spAutoFit/>
          </a:bodyPr>
          <a:lstStyle/>
          <a:p>
            <a:pPr marL="177720" indent="-177720" algn="r"/>
            <a:r>
              <a:rPr lang="en-GB" sz="1600" dirty="0" err="1" smtClean="0"/>
              <a:t>Dr.</a:t>
            </a:r>
            <a:r>
              <a:rPr lang="en-GB" sz="1600" dirty="0" smtClean="0"/>
              <a:t> Patrice Simard, Microsoft Distinguished Engineer, </a:t>
            </a:r>
            <a:r>
              <a:rPr lang="en-GB" sz="1600" dirty="0" smtClean="0">
                <a:hlinkClick r:id="rId2"/>
              </a:rPr>
              <a:t>fsharp.org/testimonials</a:t>
            </a:r>
            <a:r>
              <a:rPr lang="en-GB" sz="1600" dirty="0" smtClean="0"/>
              <a:t> </a:t>
            </a:r>
            <a:endParaRPr lang="en-GB" sz="1600" dirty="0"/>
          </a:p>
        </p:txBody>
      </p:sp>
      <p:sp>
        <p:nvSpPr>
          <p:cNvPr id="5" name="Rectangular Callout 4"/>
          <p:cNvSpPr/>
          <p:nvPr/>
        </p:nvSpPr>
        <p:spPr bwMode="auto">
          <a:xfrm>
            <a:off x="6043320" y="1353113"/>
            <a:ext cx="2095437" cy="461661"/>
          </a:xfrm>
          <a:prstGeom prst="wedgeRectCallout">
            <a:avLst>
              <a:gd name="adj1" fmla="val -49357"/>
              <a:gd name="adj2" fmla="val 1008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Insight</a:t>
            </a:r>
          </a:p>
        </p:txBody>
      </p:sp>
      <p:sp>
        <p:nvSpPr>
          <p:cNvPr id="8" name="Rectangular Callout 7"/>
          <p:cNvSpPr/>
          <p:nvPr/>
        </p:nvSpPr>
        <p:spPr bwMode="auto">
          <a:xfrm>
            <a:off x="5682285" y="3106583"/>
            <a:ext cx="1688531" cy="461661"/>
          </a:xfrm>
          <a:prstGeom prst="wedgeRectCallout">
            <a:avLst>
              <a:gd name="adj1" fmla="val -104771"/>
              <a:gd name="adj2" fmla="val 1745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26240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GB" dirty="0" smtClean="0"/>
              <a:t>Example #10: F# for Consulting</a:t>
            </a:r>
            <a:endParaRPr lang="en-GB" dirty="0"/>
          </a:p>
        </p:txBody>
      </p:sp>
      <p:sp>
        <p:nvSpPr>
          <p:cNvPr id="6" name="Content Placeholder 3"/>
          <p:cNvSpPr>
            <a:spLocks noGrp="1"/>
          </p:cNvSpPr>
          <p:nvPr>
            <p:ph idx="4294967295"/>
          </p:nvPr>
        </p:nvSpPr>
        <p:spPr>
          <a:xfrm>
            <a:off x="389436" y="1085852"/>
            <a:ext cx="8363938" cy="3933385"/>
          </a:xfrm>
          <a:prstGeom prst="rect">
            <a:avLst/>
          </a:prstGeom>
        </p:spPr>
        <p:txBody>
          <a:bodyPr>
            <a:normAutofit/>
          </a:bodyPr>
          <a:lstStyle/>
          <a:p>
            <a:r>
              <a:rPr lang="en-GB" sz="2000" dirty="0" smtClean="0"/>
              <a:t>Our bids for tendered contracts in quantitative finance are regularly </a:t>
            </a:r>
            <a:r>
              <a:rPr lang="en-GB" sz="2000" b="1" dirty="0" smtClean="0">
                <a:solidFill>
                  <a:schemeClr val="tx2"/>
                </a:solidFill>
              </a:rPr>
              <a:t>half the price</a:t>
            </a:r>
            <a:r>
              <a:rPr lang="en-GB" sz="2000" dirty="0" smtClean="0"/>
              <a:t> of competitors because of the </a:t>
            </a:r>
            <a:r>
              <a:rPr lang="en-GB" sz="2000" dirty="0" smtClean="0">
                <a:solidFill>
                  <a:schemeClr val="tx2"/>
                </a:solidFill>
              </a:rPr>
              <a:t>increased productivity </a:t>
            </a:r>
            <a:r>
              <a:rPr lang="en-GB" sz="2000" dirty="0" smtClean="0"/>
              <a:t>we get from F#.</a:t>
            </a:r>
          </a:p>
          <a:p>
            <a:endParaRPr lang="en-GB" sz="2000" dirty="0"/>
          </a:p>
          <a:p>
            <a:r>
              <a:rPr lang="en-GB" sz="2000" dirty="0" smtClean="0"/>
              <a:t>We are regularly able to deliver </a:t>
            </a:r>
            <a:r>
              <a:rPr lang="en-GB" sz="2000" dirty="0" smtClean="0">
                <a:solidFill>
                  <a:schemeClr val="tx2"/>
                </a:solidFill>
              </a:rPr>
              <a:t>correct</a:t>
            </a:r>
            <a:r>
              <a:rPr lang="en-GB" sz="2000" dirty="0" smtClean="0"/>
              <a:t>, </a:t>
            </a:r>
            <a:r>
              <a:rPr lang="en-GB" sz="2000" dirty="0" smtClean="0">
                <a:solidFill>
                  <a:schemeClr val="tx2"/>
                </a:solidFill>
              </a:rPr>
              <a:t>robust, </a:t>
            </a:r>
            <a:r>
              <a:rPr lang="en-GB" sz="2000" dirty="0" err="1" smtClean="0">
                <a:solidFill>
                  <a:schemeClr val="tx2"/>
                </a:solidFill>
              </a:rPr>
              <a:t>performant</a:t>
            </a:r>
            <a:r>
              <a:rPr lang="en-GB" sz="2000" dirty="0" smtClean="0">
                <a:solidFill>
                  <a:schemeClr val="tx2"/>
                </a:solidFill>
              </a:rPr>
              <a:t> </a:t>
            </a:r>
            <a:r>
              <a:rPr lang="en-GB" sz="2000" dirty="0" smtClean="0"/>
              <a:t>solutions </a:t>
            </a:r>
            <a:r>
              <a:rPr lang="en-GB" sz="2000" dirty="0" smtClean="0">
                <a:solidFill>
                  <a:schemeClr val="tx2"/>
                </a:solidFill>
              </a:rPr>
              <a:t>on-time</a:t>
            </a:r>
            <a:r>
              <a:rPr lang="en-GB" sz="2000" dirty="0" smtClean="0"/>
              <a:t>, which is what our customers value most.</a:t>
            </a:r>
          </a:p>
          <a:p>
            <a:pPr marL="0" indent="0">
              <a:buNone/>
            </a:pPr>
            <a:endParaRPr lang="en-GB" sz="2000" dirty="0">
              <a:solidFill>
                <a:schemeClr val="bg2">
                  <a:lumMod val="10000"/>
                </a:schemeClr>
              </a:solidFill>
            </a:endParaRPr>
          </a:p>
          <a:p>
            <a:pPr algn="r"/>
            <a:r>
              <a:rPr lang="en-GB" sz="2000" dirty="0" smtClean="0"/>
              <a:t>Daniel Egloff, QuantAlea Consulting, Zurich</a:t>
            </a:r>
            <a:endParaRPr lang="en-GB" sz="2000" dirty="0">
              <a:solidFill>
                <a:schemeClr val="bg2">
                  <a:lumMod val="10000"/>
                </a:schemeClr>
              </a:solidFill>
            </a:endParaRPr>
          </a:p>
        </p:txBody>
      </p:sp>
      <p:sp>
        <p:nvSpPr>
          <p:cNvPr id="3" name="Rectangle 2"/>
          <p:cNvSpPr/>
          <p:nvPr/>
        </p:nvSpPr>
        <p:spPr>
          <a:xfrm>
            <a:off x="5414856" y="4727101"/>
            <a:ext cx="3557700" cy="385325"/>
          </a:xfrm>
          <a:prstGeom prst="rect">
            <a:avLst/>
          </a:prstGeom>
        </p:spPr>
        <p:txBody>
          <a:bodyPr wrap="none" lIns="76801" tIns="38399" rIns="76801" bIns="38399">
            <a:spAutoFit/>
          </a:bodyPr>
          <a:lstStyle/>
          <a:p>
            <a:pPr marL="177720" indent="-177720" algn="r"/>
            <a:r>
              <a:rPr lang="en-GB" sz="2000" dirty="0" smtClean="0">
                <a:hlinkClick r:id="rId2"/>
              </a:rPr>
              <a:t>http://fsharp.org/testimonials</a:t>
            </a:r>
            <a:r>
              <a:rPr lang="en-GB" sz="2000" dirty="0" smtClean="0"/>
              <a:t> </a:t>
            </a:r>
            <a:endParaRPr lang="en-GB" sz="2000" dirty="0"/>
          </a:p>
        </p:txBody>
      </p:sp>
      <p:sp>
        <p:nvSpPr>
          <p:cNvPr id="9" name="Rectangular Callout 8"/>
          <p:cNvSpPr/>
          <p:nvPr/>
        </p:nvSpPr>
        <p:spPr bwMode="auto">
          <a:xfrm>
            <a:off x="5682285" y="2571750"/>
            <a:ext cx="2140321" cy="461661"/>
          </a:xfrm>
          <a:prstGeom prst="wedgeRectCallout">
            <a:avLst>
              <a:gd name="adj1" fmla="val 51550"/>
              <a:gd name="adj2" fmla="val -101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4570590" y="987574"/>
            <a:ext cx="1688531" cy="46166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11" name="Rectangular Callout 10"/>
          <p:cNvSpPr/>
          <p:nvPr/>
        </p:nvSpPr>
        <p:spPr bwMode="auto">
          <a:xfrm>
            <a:off x="6749455" y="1076401"/>
            <a:ext cx="1366072" cy="46166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828643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GB" dirty="0" smtClean="0"/>
              <a:t>Example #11: F# for Social Gaming</a:t>
            </a:r>
            <a:endParaRPr lang="en-GB" dirty="0"/>
          </a:p>
        </p:txBody>
      </p:sp>
      <p:sp>
        <p:nvSpPr>
          <p:cNvPr id="6" name="Content Placeholder 3"/>
          <p:cNvSpPr>
            <a:spLocks noGrp="1"/>
          </p:cNvSpPr>
          <p:nvPr>
            <p:ph idx="4294967295"/>
          </p:nvPr>
        </p:nvSpPr>
        <p:spPr>
          <a:xfrm>
            <a:off x="389436" y="1085852"/>
            <a:ext cx="8363938" cy="3933385"/>
          </a:xfrm>
          <a:prstGeom prst="rect">
            <a:avLst/>
          </a:prstGeom>
        </p:spPr>
        <p:txBody>
          <a:bodyPr>
            <a:normAutofit/>
          </a:bodyPr>
          <a:lstStyle/>
          <a:p>
            <a:r>
              <a:rPr lang="en-GB" sz="2000" dirty="0" smtClean="0"/>
              <a:t>F</a:t>
            </a:r>
            <a:r>
              <a:rPr lang="en-GB" sz="2000" dirty="0"/>
              <a:t># is becoming an increasingly important part of our server side infrastructure that supports our mobile and web-based social games with millions of active users. F# first came to prominence in our technology stack in the implementation of the rules engine for our social slots games which by now serve over </a:t>
            </a:r>
            <a:r>
              <a:rPr lang="en-GB" sz="2000" b="1" dirty="0"/>
              <a:t>700,000 unique players</a:t>
            </a:r>
            <a:r>
              <a:rPr lang="en-GB" sz="2000" dirty="0"/>
              <a:t> and </a:t>
            </a:r>
            <a:r>
              <a:rPr lang="en-GB" sz="2000" b="1" dirty="0">
                <a:solidFill>
                  <a:schemeClr val="tx2"/>
                </a:solidFill>
              </a:rPr>
              <a:t>150,000,000 requests</a:t>
            </a:r>
            <a:r>
              <a:rPr lang="en-GB" sz="2000" dirty="0">
                <a:solidFill>
                  <a:schemeClr val="tx2"/>
                </a:solidFill>
              </a:rPr>
              <a:t> </a:t>
            </a:r>
            <a:r>
              <a:rPr lang="en-GB" sz="2000" b="1" dirty="0">
                <a:solidFill>
                  <a:schemeClr val="tx2"/>
                </a:solidFill>
              </a:rPr>
              <a:t>per day </a:t>
            </a:r>
            <a:r>
              <a:rPr lang="en-GB" sz="2000" dirty="0"/>
              <a:t>at peaks of </a:t>
            </a:r>
            <a:r>
              <a:rPr lang="en-GB" sz="2000" b="1" dirty="0">
                <a:solidFill>
                  <a:schemeClr val="tx2"/>
                </a:solidFill>
              </a:rPr>
              <a:t>several thousand requests per second</a:t>
            </a:r>
            <a:r>
              <a:rPr lang="en-GB" sz="2000" dirty="0"/>
              <a:t>. </a:t>
            </a:r>
            <a:endParaRPr lang="en-GB" sz="2000" dirty="0" smtClean="0"/>
          </a:p>
          <a:p>
            <a:endParaRPr lang="en-GB" sz="2000" dirty="0"/>
          </a:p>
          <a:p>
            <a:r>
              <a:rPr lang="en-GB" sz="2000" dirty="0" smtClean="0"/>
              <a:t>The </a:t>
            </a:r>
            <a:r>
              <a:rPr lang="en-GB" sz="2000" dirty="0"/>
              <a:t>F# solution offers us an </a:t>
            </a:r>
            <a:r>
              <a:rPr lang="en-GB" sz="2000" dirty="0">
                <a:solidFill>
                  <a:schemeClr val="tx2"/>
                </a:solidFill>
              </a:rPr>
              <a:t>order of magnitude increase in productivity </a:t>
            </a:r>
            <a:r>
              <a:rPr lang="en-GB" sz="2000" dirty="0"/>
              <a:t>and allows one developer to perform the work that are performed by a team of dedicated developers on an existing Java-based solution, and is critical in supporting our agile approach and </a:t>
            </a:r>
            <a:r>
              <a:rPr lang="en-GB" sz="2000" dirty="0">
                <a:solidFill>
                  <a:schemeClr val="tx2"/>
                </a:solidFill>
              </a:rPr>
              <a:t>bi-weekly release cycles</a:t>
            </a:r>
            <a:r>
              <a:rPr lang="en-GB" sz="2000" dirty="0" smtClean="0"/>
              <a:t>.</a:t>
            </a:r>
          </a:p>
          <a:p>
            <a:pPr marL="0" indent="0">
              <a:buNone/>
            </a:pPr>
            <a:endParaRPr lang="en-GB" sz="2000" dirty="0">
              <a:solidFill>
                <a:schemeClr val="bg2">
                  <a:lumMod val="10000"/>
                </a:schemeClr>
              </a:solidFill>
            </a:endParaRPr>
          </a:p>
          <a:p>
            <a:pPr algn="r"/>
            <a:r>
              <a:rPr lang="en-GB" sz="2000" dirty="0"/>
              <a:t>Yan </a:t>
            </a:r>
            <a:r>
              <a:rPr lang="en-GB" sz="2000" dirty="0" smtClean="0"/>
              <a:t>Cui, Lead Server Engineer</a:t>
            </a:r>
            <a:endParaRPr lang="en-GB" sz="2000" dirty="0">
              <a:solidFill>
                <a:schemeClr val="bg2">
                  <a:lumMod val="10000"/>
                </a:schemeClr>
              </a:solidFill>
            </a:endParaRPr>
          </a:p>
        </p:txBody>
      </p:sp>
      <p:sp>
        <p:nvSpPr>
          <p:cNvPr id="3" name="Rectangle 2"/>
          <p:cNvSpPr/>
          <p:nvPr/>
        </p:nvSpPr>
        <p:spPr>
          <a:xfrm>
            <a:off x="5414856" y="4727101"/>
            <a:ext cx="3557700" cy="385325"/>
          </a:xfrm>
          <a:prstGeom prst="rect">
            <a:avLst/>
          </a:prstGeom>
        </p:spPr>
        <p:txBody>
          <a:bodyPr wrap="none" lIns="76801" tIns="38399" rIns="76801" bIns="38399">
            <a:spAutoFit/>
          </a:bodyPr>
          <a:lstStyle/>
          <a:p>
            <a:pPr marL="177720" indent="-177720" algn="r"/>
            <a:r>
              <a:rPr lang="en-GB" sz="2000" dirty="0" smtClean="0">
                <a:hlinkClick r:id="rId2"/>
              </a:rPr>
              <a:t>http://fsharp.org/testimonials</a:t>
            </a:r>
            <a:r>
              <a:rPr lang="en-GB" sz="2000" dirty="0" smtClean="0"/>
              <a:t> </a:t>
            </a:r>
            <a:endParaRPr lang="en-GB" sz="2000" dirty="0"/>
          </a:p>
        </p:txBody>
      </p:sp>
      <p:sp>
        <p:nvSpPr>
          <p:cNvPr id="5" name="Rectangular Callout 4"/>
          <p:cNvSpPr/>
          <p:nvPr/>
        </p:nvSpPr>
        <p:spPr bwMode="auto">
          <a:xfrm>
            <a:off x="6832235" y="3435846"/>
            <a:ext cx="2140321" cy="461661"/>
          </a:xfrm>
          <a:prstGeom prst="wedgeRectCallout">
            <a:avLst>
              <a:gd name="adj1" fmla="val -53425"/>
              <a:gd name="adj2" fmla="val 8761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6749455" y="1076401"/>
            <a:ext cx="1366072" cy="46166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1891180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GB" dirty="0" smtClean="0"/>
              <a:t>Example #12: F# for Insurance</a:t>
            </a:r>
            <a:endParaRPr lang="en-GB" dirty="0"/>
          </a:p>
        </p:txBody>
      </p:sp>
      <p:sp>
        <p:nvSpPr>
          <p:cNvPr id="6" name="Content Placeholder 3"/>
          <p:cNvSpPr>
            <a:spLocks noGrp="1"/>
          </p:cNvSpPr>
          <p:nvPr>
            <p:ph idx="4294967295"/>
          </p:nvPr>
        </p:nvSpPr>
        <p:spPr>
          <a:xfrm>
            <a:off x="389436" y="1085852"/>
            <a:ext cx="8363938" cy="3933385"/>
          </a:xfrm>
          <a:prstGeom prst="rect">
            <a:avLst/>
          </a:prstGeom>
        </p:spPr>
        <p:txBody>
          <a:bodyPr>
            <a:normAutofit fontScale="85000" lnSpcReduction="10000"/>
          </a:bodyPr>
          <a:lstStyle/>
          <a:p>
            <a:pPr>
              <a:lnSpc>
                <a:spcPct val="110000"/>
              </a:lnSpc>
            </a:pPr>
            <a:r>
              <a:rPr lang="en-GB" sz="2000" dirty="0"/>
              <a:t>One of the world’s largest insurance companies have F# code in production, are starting several more projects in F#. </a:t>
            </a:r>
            <a:endParaRPr lang="en-GB" sz="2000" dirty="0" smtClean="0"/>
          </a:p>
          <a:p>
            <a:pPr>
              <a:lnSpc>
                <a:spcPct val="110000"/>
              </a:lnSpc>
            </a:pPr>
            <a:r>
              <a:rPr lang="en-GB" sz="2000" dirty="0" smtClean="0"/>
              <a:t>They migrated </a:t>
            </a:r>
            <a:r>
              <a:rPr lang="en-GB" sz="2000" dirty="0"/>
              <a:t>some of their number crunching and business logic to F# and are so happy with the results (</a:t>
            </a:r>
            <a:r>
              <a:rPr lang="en-GB" sz="2000" dirty="0">
                <a:solidFill>
                  <a:schemeClr val="tx2"/>
                </a:solidFill>
              </a:rPr>
              <a:t>10x faster </a:t>
            </a:r>
            <a:r>
              <a:rPr lang="en-GB" sz="2000" dirty="0"/>
              <a:t>and </a:t>
            </a:r>
            <a:r>
              <a:rPr lang="en-GB" sz="2000" dirty="0">
                <a:solidFill>
                  <a:schemeClr val="tx2"/>
                </a:solidFill>
              </a:rPr>
              <a:t>10x less code </a:t>
            </a:r>
            <a:r>
              <a:rPr lang="en-GB" sz="2000" dirty="0" err="1"/>
              <a:t>vs</a:t>
            </a:r>
            <a:r>
              <a:rPr lang="en-GB" sz="2000" dirty="0"/>
              <a:t> their Visual C++ 6) that they are proposing to migrate 1,600,000 lines of code to F#. In particular, their developers found F# easy to learn and use.</a:t>
            </a:r>
          </a:p>
          <a:p>
            <a:pPr>
              <a:lnSpc>
                <a:spcPct val="110000"/>
              </a:lnSpc>
            </a:pPr>
            <a:r>
              <a:rPr lang="en-GB" sz="2000" dirty="0"/>
              <a:t>… my predecessor developed an entire pension quote calculator (typically scheduled to take 300-400 man days) entirely in F# </a:t>
            </a:r>
            <a:r>
              <a:rPr lang="en-GB" sz="2000" dirty="0">
                <a:solidFill>
                  <a:schemeClr val="tx2"/>
                </a:solidFill>
              </a:rPr>
              <a:t>in under 100 days </a:t>
            </a:r>
            <a:r>
              <a:rPr lang="en-GB" sz="2000" dirty="0"/>
              <a:t>with no prior F# experience at all. </a:t>
            </a:r>
            <a:r>
              <a:rPr lang="en-GB" sz="2000" dirty="0">
                <a:solidFill>
                  <a:schemeClr val="tx2"/>
                </a:solidFill>
              </a:rPr>
              <a:t>Performance is 10× better than the C++ </a:t>
            </a:r>
            <a:r>
              <a:rPr lang="en-GB" sz="2000" dirty="0"/>
              <a:t>that it replaces because the new code avoids </a:t>
            </a:r>
            <a:r>
              <a:rPr lang="en-GB" sz="2000" dirty="0">
                <a:solidFill>
                  <a:schemeClr val="tx2"/>
                </a:solidFill>
              </a:rPr>
              <a:t>unnecessary copying </a:t>
            </a:r>
            <a:r>
              <a:rPr lang="en-GB" sz="2000" dirty="0"/>
              <a:t>and exploits </a:t>
            </a:r>
            <a:r>
              <a:rPr lang="en-GB" sz="2000" dirty="0">
                <a:solidFill>
                  <a:schemeClr val="tx2"/>
                </a:solidFill>
              </a:rPr>
              <a:t>multicore parallelism</a:t>
            </a:r>
            <a:r>
              <a:rPr lang="en-GB" sz="2000" dirty="0"/>
              <a:t>.</a:t>
            </a:r>
          </a:p>
          <a:p>
            <a:pPr>
              <a:lnSpc>
                <a:spcPct val="110000"/>
              </a:lnSpc>
            </a:pPr>
            <a:endParaRPr lang="en-GB" sz="2000" dirty="0" smtClean="0"/>
          </a:p>
          <a:p>
            <a:pPr marL="0" indent="0">
              <a:lnSpc>
                <a:spcPct val="110000"/>
              </a:lnSpc>
              <a:buNone/>
            </a:pPr>
            <a:endParaRPr lang="en-GB" sz="2000" dirty="0">
              <a:solidFill>
                <a:schemeClr val="bg2">
                  <a:lumMod val="10000"/>
                </a:schemeClr>
              </a:solidFill>
            </a:endParaRPr>
          </a:p>
          <a:p>
            <a:pPr algn="r">
              <a:lnSpc>
                <a:spcPct val="110000"/>
              </a:lnSpc>
            </a:pPr>
            <a:r>
              <a:rPr lang="en-GB" sz="2000" dirty="0" smtClean="0"/>
              <a:t>Aviva</a:t>
            </a:r>
            <a:endParaRPr lang="en-GB" sz="2000" dirty="0">
              <a:solidFill>
                <a:schemeClr val="bg2">
                  <a:lumMod val="10000"/>
                </a:schemeClr>
              </a:solidFill>
            </a:endParaRPr>
          </a:p>
        </p:txBody>
      </p:sp>
      <p:sp>
        <p:nvSpPr>
          <p:cNvPr id="3" name="Rectangle 2"/>
          <p:cNvSpPr/>
          <p:nvPr/>
        </p:nvSpPr>
        <p:spPr>
          <a:xfrm>
            <a:off x="6434366" y="4727101"/>
            <a:ext cx="2538190" cy="292992"/>
          </a:xfrm>
          <a:prstGeom prst="rect">
            <a:avLst/>
          </a:prstGeom>
        </p:spPr>
        <p:txBody>
          <a:bodyPr wrap="none" lIns="76801" tIns="38399" rIns="76801" bIns="38399">
            <a:spAutoFit/>
          </a:bodyPr>
          <a:lstStyle/>
          <a:p>
            <a:pPr marL="177720" indent="-177720" algn="r"/>
            <a:r>
              <a:rPr lang="en-GB" dirty="0" smtClean="0">
                <a:hlinkClick r:id="rId2"/>
              </a:rPr>
              <a:t>http://fsharp.org/testimonials</a:t>
            </a:r>
            <a:r>
              <a:rPr lang="en-GB" dirty="0" smtClean="0"/>
              <a:t> </a:t>
            </a:r>
            <a:endParaRPr lang="en-GB" dirty="0"/>
          </a:p>
        </p:txBody>
      </p:sp>
      <p:sp>
        <p:nvSpPr>
          <p:cNvPr id="5" name="Rectangular Callout 4"/>
          <p:cNvSpPr/>
          <p:nvPr/>
        </p:nvSpPr>
        <p:spPr bwMode="auto">
          <a:xfrm>
            <a:off x="5076056" y="2038081"/>
            <a:ext cx="2140321" cy="461661"/>
          </a:xfrm>
          <a:prstGeom prst="wedgeRectCallout">
            <a:avLst>
              <a:gd name="adj1" fmla="val -63191"/>
              <a:gd name="adj2" fmla="val 15929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2627784" y="987574"/>
            <a:ext cx="1366072" cy="46166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2843069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381000"/>
            <a:ext cx="10572750" cy="590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912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1766277124"/>
              </p:ext>
            </p:extLst>
          </p:nvPr>
        </p:nvGraphicFramePr>
        <p:xfrm>
          <a:off x="899592" y="1133882"/>
          <a:ext cx="6996545" cy="3473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712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a:t>
            </a:r>
            <a:r>
              <a:rPr lang="en-GB" dirty="0" smtClean="0"/>
              <a:t>Topics on F</a:t>
            </a:r>
            <a:r>
              <a:rPr lang="en-GB" dirty="0" smtClean="0"/>
              <a:t># in </a:t>
            </a:r>
            <a:r>
              <a:rPr lang="en-GB" dirty="0" smtClean="0"/>
              <a:t>Practice</a:t>
            </a:r>
            <a:r>
              <a:rPr lang="en-GB" dirty="0"/>
              <a:t/>
            </a:r>
            <a:br>
              <a:rPr lang="en-GB" dirty="0"/>
            </a:br>
            <a:endParaRPr lang="en-GB" dirty="0"/>
          </a:p>
        </p:txBody>
      </p:sp>
      <p:sp>
        <p:nvSpPr>
          <p:cNvPr id="5" name="Text Placeholder 4"/>
          <p:cNvSpPr>
            <a:spLocks noGrp="1"/>
          </p:cNvSpPr>
          <p:nvPr>
            <p:ph type="body" sz="quarter" idx="11"/>
          </p:nvPr>
        </p:nvSpPr>
        <p:spPr/>
        <p:txBody>
          <a:bodyPr/>
          <a:lstStyle/>
          <a:p>
            <a:endParaRPr lang="en-GB"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34282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a:t>
            </a:r>
            <a:r>
              <a:rPr lang="en-GB" dirty="0" smtClean="0"/>
              <a:t>Topics on F</a:t>
            </a:r>
            <a:r>
              <a:rPr lang="en-GB" dirty="0" smtClean="0"/>
              <a:t># in </a:t>
            </a:r>
            <a:r>
              <a:rPr lang="en-GB" dirty="0" smtClean="0"/>
              <a:t>Practice</a:t>
            </a:r>
            <a:r>
              <a:rPr lang="en-GB" dirty="0"/>
              <a:t/>
            </a:r>
            <a:br>
              <a:rPr lang="en-GB" dirty="0"/>
            </a:br>
            <a:endParaRPr lang="en-GB" dirty="0"/>
          </a:p>
        </p:txBody>
      </p:sp>
      <p:sp>
        <p:nvSpPr>
          <p:cNvPr id="5" name="Text Placeholder 4"/>
          <p:cNvSpPr>
            <a:spLocks noGrp="1"/>
          </p:cNvSpPr>
          <p:nvPr>
            <p:ph type="body" sz="quarter" idx="11"/>
          </p:nvPr>
        </p:nvSpPr>
        <p:spPr/>
        <p:txBody>
          <a:bodyPr>
            <a:noAutofit/>
          </a:bodyPr>
          <a:lstStyle/>
          <a:p>
            <a:r>
              <a:rPr lang="en-GB" sz="4000" dirty="0" smtClean="0"/>
              <a:t>Topic - Data</a:t>
            </a:r>
            <a:endParaRPr lang="en-GB" sz="4000"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18858469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277093696"/>
              </p:ext>
            </p:extLst>
          </p:nvPr>
        </p:nvGraphicFramePr>
        <p:xfrm>
          <a:off x="244117" y="923284"/>
          <a:ext cx="8414974" cy="316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468313" y="171450"/>
            <a:ext cx="8207375" cy="567848"/>
          </a:xfrm>
        </p:spPr>
        <p:txBody>
          <a:bodyPr/>
          <a:lstStyle/>
          <a:p>
            <a:r>
              <a:rPr lang="en-GB" dirty="0" smtClean="0"/>
              <a:t>You can easily find out more about…</a:t>
            </a:r>
            <a:endParaRPr lang="en-GB" dirty="0"/>
          </a:p>
        </p:txBody>
      </p:sp>
      <p:sp>
        <p:nvSpPr>
          <p:cNvPr id="4" name="Cube 3"/>
          <p:cNvSpPr/>
          <p:nvPr/>
        </p:nvSpPr>
        <p:spPr bwMode="auto">
          <a:xfrm>
            <a:off x="540328" y="4281055"/>
            <a:ext cx="8201891" cy="602672"/>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dirty="0" smtClean="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210022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F2F75E79-A7D1-4E06-B4F0-82074964DC8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57"/>
            <a:ext cx="8382000" cy="1135696"/>
          </a:xfrm>
        </p:spPr>
        <p:txBody>
          <a:bodyPr/>
          <a:lstStyle/>
          <a:p>
            <a:pPr algn="ctr"/>
            <a:r>
              <a:rPr lang="en-GB" dirty="0" smtClean="0"/>
              <a:t>Proposition 1</a:t>
            </a:r>
            <a:br>
              <a:rPr lang="en-GB" dirty="0" smtClean="0"/>
            </a:br>
            <a:r>
              <a:rPr lang="en-GB" dirty="0" smtClean="0"/>
              <a:t>The world is information-rich</a:t>
            </a:r>
            <a:endParaRPr lang="en-GB" dirty="0"/>
          </a:p>
        </p:txBody>
      </p:sp>
    </p:spTree>
    <p:extLst>
      <p:ext uri="{BB962C8B-B14F-4D97-AF65-F5344CB8AC3E}">
        <p14:creationId xmlns:p14="http://schemas.microsoft.com/office/powerpoint/2010/main" val="172695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5"/>
            <a:ext cx="8376787" cy="1509516"/>
          </a:xfrm>
        </p:spPr>
        <p:txBody>
          <a:bodyPr/>
          <a:lstStyle/>
          <a:p>
            <a:r>
              <a:rPr lang="en-GB" dirty="0" smtClean="0"/>
              <a:t>F# </a:t>
            </a:r>
            <a:r>
              <a:rPr lang="en-GB" dirty="0" smtClean="0"/>
              <a:t>for Android</a:t>
            </a:r>
            <a:r>
              <a:rPr lang="en-GB" dirty="0" smtClean="0"/>
              <a:t/>
            </a:r>
            <a:br>
              <a:rPr lang="en-GB" dirty="0" smtClean="0"/>
            </a:br>
            <a:r>
              <a:rPr lang="en-GB" dirty="0"/>
              <a:t/>
            </a:r>
            <a:br>
              <a:rPr lang="en-GB" dirty="0"/>
            </a:br>
            <a:r>
              <a:rPr lang="en-GB" sz="2699" dirty="0" smtClean="0">
                <a:hlinkClick r:id="rId2"/>
              </a:rPr>
              <a:t>http://fsharp.org/use/android</a:t>
            </a:r>
            <a:r>
              <a:rPr lang="en-GB" sz="2699" dirty="0"/>
              <a:t> </a:t>
            </a:r>
            <a:endParaRPr lang="en-GB" dirty="0"/>
          </a:p>
        </p:txBody>
      </p:sp>
    </p:spTree>
    <p:extLst>
      <p:ext uri="{BB962C8B-B14F-4D97-AF65-F5344CB8AC3E}">
        <p14:creationId xmlns:p14="http://schemas.microsoft.com/office/powerpoint/2010/main" val="230401409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1195408"/>
            <a:ext cx="6850589" cy="3462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899465057"/>
              </p:ext>
            </p:extLst>
          </p:nvPr>
        </p:nvGraphicFramePr>
        <p:xfrm>
          <a:off x="2637614" y="91642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8110222" y="4132588"/>
            <a:ext cx="301365" cy="161583"/>
          </a:xfrm>
          <a:prstGeom prst="rect">
            <a:avLst/>
          </a:prstGeom>
          <a:noFill/>
        </p:spPr>
        <p:txBody>
          <a:bodyPr wrap="none" lIns="0" tIns="0" rIns="0" bIns="0" rtlCol="0">
            <a:spAutoFit/>
          </a:bodyPr>
          <a:lstStyle/>
          <a:p>
            <a:r>
              <a:rPr lang="en-GB" sz="1050" b="1" dirty="0" smtClean="0">
                <a:latin typeface="Helvetica" pitchFamily="34" charset="0"/>
              </a:rPr>
              <a:t>2012</a:t>
            </a:r>
          </a:p>
        </p:txBody>
      </p:sp>
      <p:sp>
        <p:nvSpPr>
          <p:cNvPr id="7" name="TextBox 6"/>
          <p:cNvSpPr txBox="1"/>
          <p:nvPr/>
        </p:nvSpPr>
        <p:spPr>
          <a:xfrm>
            <a:off x="8563987" y="4132588"/>
            <a:ext cx="301365" cy="161583"/>
          </a:xfrm>
          <a:prstGeom prst="rect">
            <a:avLst/>
          </a:prstGeom>
          <a:noFill/>
        </p:spPr>
        <p:txBody>
          <a:bodyPr wrap="none" lIns="0" tIns="0" rIns="0" bIns="0" rtlCol="0">
            <a:spAutoFit/>
          </a:bodyPr>
          <a:lstStyle/>
          <a:p>
            <a:r>
              <a:rPr lang="en-GB" sz="1050" b="1" dirty="0" smtClean="0">
                <a:latin typeface="Helvetica" pitchFamily="34" charset="0"/>
              </a:rPr>
              <a:t>2013</a:t>
            </a:r>
          </a:p>
        </p:txBody>
      </p:sp>
      <p:sp>
        <p:nvSpPr>
          <p:cNvPr id="8" name="TextBox 7"/>
          <p:cNvSpPr txBox="1"/>
          <p:nvPr/>
        </p:nvSpPr>
        <p:spPr>
          <a:xfrm>
            <a:off x="8083825" y="4436766"/>
            <a:ext cx="338234" cy="161583"/>
          </a:xfrm>
          <a:prstGeom prst="rect">
            <a:avLst/>
          </a:prstGeom>
          <a:noFill/>
        </p:spPr>
        <p:txBody>
          <a:bodyPr wrap="none" lIns="0" tIns="0" rIns="0" bIns="0" rtlCol="0">
            <a:spAutoFit/>
          </a:bodyPr>
          <a:lstStyle/>
          <a:p>
            <a:r>
              <a:rPr lang="en-GB" sz="1050" b="1" dirty="0" smtClean="0">
                <a:latin typeface="Helvetica" pitchFamily="34" charset="0"/>
              </a:rPr>
              <a:t>6,432</a:t>
            </a:r>
          </a:p>
        </p:txBody>
      </p:sp>
      <p:sp>
        <p:nvSpPr>
          <p:cNvPr id="9" name="TextBox 8"/>
          <p:cNvSpPr txBox="1"/>
          <p:nvPr/>
        </p:nvSpPr>
        <p:spPr>
          <a:xfrm>
            <a:off x="8546586" y="4436765"/>
            <a:ext cx="413575" cy="161583"/>
          </a:xfrm>
          <a:prstGeom prst="rect">
            <a:avLst/>
          </a:prstGeom>
          <a:noFill/>
        </p:spPr>
        <p:txBody>
          <a:bodyPr wrap="none" lIns="0" tIns="0" rIns="0" bIns="0" rtlCol="0">
            <a:spAutoFit/>
          </a:bodyPr>
          <a:lstStyle/>
          <a:p>
            <a:r>
              <a:rPr lang="en-GB" sz="1050" b="1" dirty="0" smtClean="0">
                <a:latin typeface="Helvetica" pitchFamily="34" charset="0"/>
              </a:rPr>
              <a:t>10,537</a:t>
            </a:r>
          </a:p>
        </p:txBody>
      </p:sp>
    </p:spTree>
    <p:extLst>
      <p:ext uri="{BB962C8B-B14F-4D97-AF65-F5344CB8AC3E}">
        <p14:creationId xmlns:p14="http://schemas.microsoft.com/office/powerpoint/2010/main" val="1101056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30" y="397064"/>
            <a:ext cx="8940890" cy="46607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171450"/>
            <a:ext cx="8363938" cy="457049"/>
          </a:xfrm>
        </p:spPr>
        <p:txBody>
          <a:bodyPr/>
          <a:lstStyle/>
          <a:p>
            <a:r>
              <a:rPr lang="en-US" sz="3300" dirty="0" smtClean="0"/>
              <a:t>Data </a:t>
            </a:r>
            <a:r>
              <a:rPr lang="en-US" sz="3300" dirty="0"/>
              <a:t>is like water…</a:t>
            </a:r>
          </a:p>
        </p:txBody>
      </p:sp>
    </p:spTree>
    <p:extLst>
      <p:ext uri="{BB962C8B-B14F-4D97-AF65-F5344CB8AC3E}">
        <p14:creationId xmlns:p14="http://schemas.microsoft.com/office/powerpoint/2010/main" val="388945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r>
              <a:rPr lang="en-US" sz="3300" dirty="0" smtClean="0"/>
              <a:t>Data </a:t>
            </a:r>
            <a:r>
              <a:rPr lang="en-US" sz="3300" dirty="0"/>
              <a:t>is like water…</a:t>
            </a:r>
          </a:p>
        </p:txBody>
      </p:sp>
      <p:sp>
        <p:nvSpPr>
          <p:cNvPr id="2" name="Text Placeholder 1"/>
          <p:cNvSpPr>
            <a:spLocks noGrp="1"/>
          </p:cNvSpPr>
          <p:nvPr>
            <p:ph type="body" sz="quarter" idx="10"/>
          </p:nvPr>
        </p:nvSpPr>
        <p:spPr>
          <a:xfrm>
            <a:off x="780062" y="1085850"/>
            <a:ext cx="8363938" cy="2846164"/>
          </a:xfrm>
        </p:spPr>
        <p:txBody>
          <a:bodyPr/>
          <a:lstStyle/>
          <a:p>
            <a:pPr marL="431064" indent="-428682">
              <a:buFont typeface="Arial" pitchFamily="34" charset="0"/>
              <a:buChar char="•"/>
            </a:pPr>
            <a:r>
              <a:rPr lang="en-US" sz="2400" dirty="0"/>
              <a:t>Everyone needs it. Everyone knows where to get it.</a:t>
            </a:r>
          </a:p>
          <a:p>
            <a:pPr marL="431064" indent="-428682">
              <a:buFont typeface="Arial" pitchFamily="34" charset="0"/>
              <a:buChar char="•"/>
            </a:pPr>
            <a:r>
              <a:rPr lang="en-US" sz="2400" dirty="0"/>
              <a:t>Nobody is sure where it really came from, or goes to.</a:t>
            </a:r>
          </a:p>
          <a:p>
            <a:pPr marL="431064" indent="-428682">
              <a:buFont typeface="Arial" pitchFamily="34" charset="0"/>
              <a:buChar char="•"/>
            </a:pPr>
            <a:r>
              <a:rPr lang="en-US" sz="2400" dirty="0"/>
              <a:t>…really knows its true cost, or true value.</a:t>
            </a:r>
          </a:p>
          <a:p>
            <a:pPr marL="431064" indent="-428682">
              <a:buFont typeface="Arial" pitchFamily="34" charset="0"/>
              <a:buChar char="•"/>
            </a:pPr>
            <a:r>
              <a:rPr lang="en-US" sz="2400" dirty="0"/>
              <a:t>…likes to pay for it, or to share it.</a:t>
            </a:r>
          </a:p>
          <a:p>
            <a:pPr marL="431064" indent="-428682">
              <a:buFont typeface="Arial" pitchFamily="34" charset="0"/>
              <a:buChar char="•"/>
            </a:pPr>
            <a:r>
              <a:rPr lang="en-US" sz="2400" dirty="0"/>
              <a:t>…knows how much is wasted.</a:t>
            </a:r>
          </a:p>
          <a:p>
            <a:pPr marL="431064" indent="-428682">
              <a:buFont typeface="Arial" pitchFamily="34" charset="0"/>
              <a:buChar char="•"/>
            </a:pPr>
            <a:r>
              <a:rPr lang="en-US" sz="2400" dirty="0"/>
              <a:t>You might get washed away by it.</a:t>
            </a:r>
          </a:p>
          <a:p>
            <a:pPr marL="431064" indent="-428682">
              <a:buFont typeface="Arial" pitchFamily="34" charset="0"/>
              <a:buChar char="•"/>
            </a:pPr>
            <a:r>
              <a:rPr lang="en-US" sz="2400" dirty="0"/>
              <a:t>You only find out it was bad after you have drunk it.</a:t>
            </a:r>
          </a:p>
        </p:txBody>
      </p:sp>
    </p:spTree>
    <p:extLst>
      <p:ext uri="{BB962C8B-B14F-4D97-AF65-F5344CB8AC3E}">
        <p14:creationId xmlns:p14="http://schemas.microsoft.com/office/powerpoint/2010/main" val="416401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r>
              <a:rPr lang="en-US" sz="3300" dirty="0" smtClean="0"/>
              <a:t>Actually these days it’s more like a flood…</a:t>
            </a:r>
            <a:endParaRPr lang="en-US" sz="3300" dirty="0"/>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679732"/>
            <a:ext cx="5616624" cy="421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6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54954" y="1255792"/>
            <a:ext cx="8382000" cy="2326791"/>
          </a:xfrm>
        </p:spPr>
        <p:txBody>
          <a:bodyPr/>
          <a:lstStyle/>
          <a:p>
            <a:r>
              <a:rPr lang="en-GB" sz="3600" dirty="0" smtClean="0"/>
              <a:t>The Problem</a:t>
            </a:r>
            <a:br>
              <a:rPr lang="en-GB" sz="3600" dirty="0" smtClean="0"/>
            </a:br>
            <a:r>
              <a:rPr lang="en-GB" sz="3600" dirty="0"/>
              <a:t/>
            </a:r>
            <a:br>
              <a:rPr lang="en-GB" sz="3600" dirty="0"/>
            </a:br>
            <a:r>
              <a:rPr lang="en-GB" sz="3600" dirty="0" smtClean="0"/>
              <a:t>Our programming tools are </a:t>
            </a:r>
            <a:r>
              <a:rPr lang="en-GB" sz="3600" b="1" dirty="0" smtClean="0">
                <a:solidFill>
                  <a:schemeClr val="accent1"/>
                </a:solidFill>
              </a:rPr>
              <a:t>data-sparse</a:t>
            </a:r>
            <a:br>
              <a:rPr lang="en-GB" sz="3600" b="1" dirty="0" smtClean="0">
                <a:solidFill>
                  <a:schemeClr val="accent1"/>
                </a:solidFill>
              </a:rPr>
            </a:br>
            <a:r>
              <a:rPr lang="en-GB" sz="2000" dirty="0"/>
              <a:t/>
            </a:r>
            <a:br>
              <a:rPr lang="en-GB" sz="2000" dirty="0"/>
            </a:br>
            <a:r>
              <a:rPr lang="en-GB" sz="2000" dirty="0" smtClean="0"/>
              <a:t/>
            </a:r>
            <a:br>
              <a:rPr lang="en-GB" sz="2000" dirty="0" smtClean="0"/>
            </a:br>
            <a:r>
              <a:rPr lang="en-GB" sz="2000" dirty="0" smtClean="0"/>
              <a:t>getting data </a:t>
            </a:r>
            <a:r>
              <a:rPr lang="en-GB" sz="2000" b="1" dirty="0" smtClean="0"/>
              <a:t>into</a:t>
            </a:r>
            <a:r>
              <a:rPr lang="en-GB" sz="2000" dirty="0" smtClean="0"/>
              <a:t> a programming language is tiresome, error prone and boring</a:t>
            </a:r>
            <a:endParaRPr lang="en-GB" sz="2400" b="1" dirty="0">
              <a:solidFill>
                <a:schemeClr val="accent1"/>
              </a:solidFill>
            </a:endParaRPr>
          </a:p>
        </p:txBody>
      </p:sp>
    </p:spTree>
    <p:extLst>
      <p:ext uri="{BB962C8B-B14F-4D97-AF65-F5344CB8AC3E}">
        <p14:creationId xmlns:p14="http://schemas.microsoft.com/office/powerpoint/2010/main" val="1766689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602"/>
            <a:ext cx="8382000" cy="2119042"/>
          </a:xfrm>
        </p:spPr>
        <p:txBody>
          <a:bodyPr/>
          <a:lstStyle/>
          <a:p>
            <a:pPr algn="ctr"/>
            <a:r>
              <a:rPr lang="en-GB" dirty="0" smtClean="0"/>
              <a:t>We need to bring data </a:t>
            </a:r>
            <a:r>
              <a:rPr lang="en-GB" b="1" dirty="0" smtClean="0"/>
              <a:t>into</a:t>
            </a:r>
            <a:r>
              <a:rPr lang="en-GB" dirty="0" smtClean="0"/>
              <a:t> the language…</a:t>
            </a:r>
            <a:br>
              <a:rPr lang="en-GB" dirty="0" smtClean="0"/>
            </a:br>
            <a:r>
              <a:rPr lang="en-GB" dirty="0" smtClean="0"/>
              <a:t/>
            </a:r>
            <a:br>
              <a:rPr lang="en-GB" dirty="0" smtClean="0"/>
            </a:br>
            <a:r>
              <a:rPr lang="en-GB" sz="3000" dirty="0"/>
              <a:t>At </a:t>
            </a:r>
            <a:r>
              <a:rPr lang="en-GB" sz="3000" dirty="0" smtClean="0"/>
              <a:t>internet scale</a:t>
            </a:r>
            <a:r>
              <a:rPr lang="en-GB" sz="3000" dirty="0"/>
              <a:t>, strongly tooled, strongly typed</a:t>
            </a:r>
            <a:endParaRPr lang="en-GB" dirty="0"/>
          </a:p>
        </p:txBody>
      </p:sp>
    </p:spTree>
    <p:extLst>
      <p:ext uri="{BB962C8B-B14F-4D97-AF65-F5344CB8AC3E}">
        <p14:creationId xmlns:p14="http://schemas.microsoft.com/office/powerpoint/2010/main" val="1363317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1" y="1745601"/>
            <a:ext cx="8376787" cy="2614049"/>
          </a:xfrm>
        </p:spPr>
        <p:txBody>
          <a:bodyPr/>
          <a:lstStyle/>
          <a:p>
            <a:pPr algn="ctr"/>
            <a:r>
              <a:rPr lang="en-GB" dirty="0" smtClean="0"/>
              <a:t>Problem</a:t>
            </a:r>
            <a:r>
              <a:rPr lang="en-GB" dirty="0" smtClean="0"/>
              <a:t>: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2474" dirty="0" smtClean="0"/>
              <a:t>&gt;40M </a:t>
            </a:r>
            <a:r>
              <a:rPr lang="en-GB" sz="2474" dirty="0"/>
              <a:t>entities, </a:t>
            </a:r>
            <a:r>
              <a:rPr lang="en-GB" sz="2474" dirty="0" smtClean="0"/>
              <a:t>&gt;1Billion </a:t>
            </a:r>
            <a:r>
              <a:rPr lang="en-GB" sz="2474" dirty="0"/>
              <a:t>facts, </a:t>
            </a:r>
            <a:r>
              <a:rPr lang="en-GB" sz="2474" dirty="0" smtClean="0"/>
              <a:t>&gt;24,000 </a:t>
            </a:r>
            <a:r>
              <a:rPr lang="en-GB" sz="2474" dirty="0"/>
              <a:t>types, </a:t>
            </a:r>
            <a:r>
              <a:rPr lang="en-GB" sz="2474" dirty="0" smtClean="0"/>
              <a:t>&gt;65,000 </a:t>
            </a:r>
            <a:r>
              <a:rPr lang="en-GB" sz="2474" dirty="0"/>
              <a:t>properties</a:t>
            </a:r>
            <a:endParaRPr lang="en-GB" sz="2474" b="1" dirty="0"/>
          </a:p>
        </p:txBody>
      </p:sp>
    </p:spTree>
    <p:extLst>
      <p:ext uri="{BB962C8B-B14F-4D97-AF65-F5344CB8AC3E}">
        <p14:creationId xmlns:p14="http://schemas.microsoft.com/office/powerpoint/2010/main" val="20627411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470866" y="3005138"/>
            <a:ext cx="8202270" cy="1294805"/>
          </a:xfrm>
        </p:spPr>
        <p:txBody>
          <a:bodyPr>
            <a:normAutofit/>
          </a:bodyPr>
          <a:lstStyle/>
          <a:p>
            <a:r>
              <a:rPr lang="en-US" dirty="0"/>
              <a:t>F# + </a:t>
            </a:r>
            <a:r>
              <a:rPr lang="en-US" dirty="0" smtClean="0"/>
              <a:t>Freebase</a:t>
            </a:r>
          </a:p>
          <a:p>
            <a:endParaRPr lang="en-US" dirty="0" smtClean="0"/>
          </a:p>
          <a:p>
            <a:r>
              <a:rPr lang="en-GB" dirty="0"/>
              <a:t>An F# type provider </a:t>
            </a:r>
            <a:r>
              <a:rPr lang="en-GB" dirty="0" smtClean="0"/>
              <a:t>for deep, </a:t>
            </a:r>
            <a:r>
              <a:rPr lang="en-GB" dirty="0"/>
              <a:t>robust integration of </a:t>
            </a:r>
            <a:r>
              <a:rPr lang="en-GB" dirty="0" smtClean="0"/>
              <a:t>web data</a:t>
            </a:r>
            <a:endParaRPr lang="en-US" dirty="0"/>
          </a:p>
        </p:txBody>
      </p:sp>
    </p:spTree>
    <p:extLst>
      <p:ext uri="{BB962C8B-B14F-4D97-AF65-F5344CB8AC3E}">
        <p14:creationId xmlns:p14="http://schemas.microsoft.com/office/powerpoint/2010/main" val="1611701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658" y="1115446"/>
            <a:ext cx="4956073" cy="3714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9848" y="3779305"/>
            <a:ext cx="434200" cy="184666"/>
          </a:xfrm>
          <a:prstGeom prst="rect">
            <a:avLst/>
          </a:prstGeom>
          <a:solidFill>
            <a:schemeClr val="tx1"/>
          </a:solidFill>
        </p:spPr>
        <p:txBody>
          <a:bodyPr wrap="square" lIns="0" tIns="0" rIns="0" bIns="0" rtlCol="0">
            <a:spAutoFit/>
          </a:bodyPr>
          <a:lstStyle/>
          <a:p>
            <a:r>
              <a:rPr lang="en-GB" sz="1200"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3557849402"/>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 #1</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59</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29843" r="29722" b="29610"/>
          <a:stretch/>
        </p:blipFill>
        <p:spPr bwMode="auto">
          <a:xfrm>
            <a:off x="201427" y="1131591"/>
            <a:ext cx="8727649" cy="281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740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5"/>
            <a:ext cx="8376787" cy="1509516"/>
          </a:xfrm>
        </p:spPr>
        <p:txBody>
          <a:bodyPr/>
          <a:lstStyle/>
          <a:p>
            <a:r>
              <a:rPr lang="en-GB" dirty="0" smtClean="0"/>
              <a:t>F# </a:t>
            </a:r>
            <a:r>
              <a:rPr lang="en-GB" dirty="0" smtClean="0"/>
              <a:t>for iOS</a:t>
            </a:r>
            <a:r>
              <a:rPr lang="en-GB" dirty="0" smtClean="0"/>
              <a:t/>
            </a:r>
            <a:br>
              <a:rPr lang="en-GB" dirty="0" smtClean="0"/>
            </a:br>
            <a:r>
              <a:rPr lang="en-GB" dirty="0"/>
              <a:t/>
            </a:r>
            <a:br>
              <a:rPr lang="en-GB" dirty="0"/>
            </a:br>
            <a:r>
              <a:rPr lang="en-GB" sz="2699" dirty="0">
                <a:hlinkClick r:id="rId2"/>
              </a:rPr>
              <a:t>http://</a:t>
            </a:r>
            <a:r>
              <a:rPr lang="en-GB" sz="2699" dirty="0" smtClean="0">
                <a:hlinkClick r:id="rId2"/>
              </a:rPr>
              <a:t>fsharp.org/use/ios</a:t>
            </a:r>
            <a:r>
              <a:rPr lang="en-GB" sz="2699" dirty="0" smtClean="0"/>
              <a:t>  </a:t>
            </a:r>
            <a:endParaRPr lang="en-GB" dirty="0"/>
          </a:p>
        </p:txBody>
      </p:sp>
    </p:spTree>
    <p:extLst>
      <p:ext uri="{BB962C8B-B14F-4D97-AF65-F5344CB8AC3E}">
        <p14:creationId xmlns:p14="http://schemas.microsoft.com/office/powerpoint/2010/main" val="73319325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 #2</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60</a:t>
            </a:fld>
            <a:endParaRPr lang="en-GB">
              <a:solidFill>
                <a:srgbClr val="FFFFFF"/>
              </a:solidFill>
            </a:endParaRPr>
          </a:p>
        </p:txBody>
      </p:sp>
      <p:pic>
        <p:nvPicPr>
          <p:cNvPr id="7" name="Picture 6"/>
          <p:cNvPicPr>
            <a:picLocks noChangeAspect="1"/>
          </p:cNvPicPr>
          <p:nvPr/>
        </p:nvPicPr>
        <p:blipFill>
          <a:blip r:embed="rId2"/>
          <a:stretch>
            <a:fillRect/>
          </a:stretch>
        </p:blipFill>
        <p:spPr>
          <a:xfrm>
            <a:off x="626080" y="1059582"/>
            <a:ext cx="7776396" cy="2840564"/>
          </a:xfrm>
          <a:prstGeom prst="rect">
            <a:avLst/>
          </a:prstGeom>
        </p:spPr>
      </p:pic>
    </p:spTree>
    <p:extLst>
      <p:ext uri="{BB962C8B-B14F-4D97-AF65-F5344CB8AC3E}">
        <p14:creationId xmlns:p14="http://schemas.microsoft.com/office/powerpoint/2010/main" val="1590441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61</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804054" y="1103585"/>
            <a:ext cx="8124905" cy="294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83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62</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835577" y="1545034"/>
            <a:ext cx="7928736" cy="143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001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63</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09453" y="1363726"/>
            <a:ext cx="8201758" cy="146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972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64</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06834" y="1076067"/>
            <a:ext cx="8546540" cy="350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066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65</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389447" y="1068857"/>
            <a:ext cx="8263245" cy="343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9633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66</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9448" y="1073018"/>
            <a:ext cx="8445421" cy="323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74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67</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29082" r="30371" b="37210"/>
          <a:stretch/>
        </p:blipFill>
        <p:spPr bwMode="auto">
          <a:xfrm>
            <a:off x="322253" y="1059582"/>
            <a:ext cx="8461968"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5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68</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37498" r="27177" b="38156"/>
          <a:stretch/>
        </p:blipFill>
        <p:spPr bwMode="auto">
          <a:xfrm>
            <a:off x="313187" y="1064592"/>
            <a:ext cx="8440190" cy="201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891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29/04/2014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69</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89447" y="1070999"/>
            <a:ext cx="8509493" cy="27879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600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5"/>
            <a:ext cx="8376787" cy="1509516"/>
          </a:xfrm>
        </p:spPr>
        <p:txBody>
          <a:bodyPr/>
          <a:lstStyle/>
          <a:p>
            <a:r>
              <a:rPr lang="en-GB" dirty="0" smtClean="0"/>
              <a:t>F# in </a:t>
            </a:r>
            <a:r>
              <a:rPr lang="en-GB" dirty="0" err="1" smtClean="0"/>
              <a:t>Emacs</a:t>
            </a:r>
            <a:r>
              <a:rPr lang="en-GB" dirty="0" smtClean="0"/>
              <a:t/>
            </a:r>
            <a:br>
              <a:rPr lang="en-GB" dirty="0" smtClean="0"/>
            </a:br>
            <a:r>
              <a:rPr lang="en-GB" dirty="0"/>
              <a:t/>
            </a:r>
            <a:br>
              <a:rPr lang="en-GB" dirty="0"/>
            </a:br>
            <a:r>
              <a:rPr lang="en-GB" sz="2699" dirty="0">
                <a:hlinkClick r:id="rId2"/>
              </a:rPr>
              <a:t>https://github.com/fsharp/fsharpbinding</a:t>
            </a:r>
            <a:r>
              <a:rPr lang="en-GB" sz="2699" dirty="0">
                <a:hlinkClick r:id="rId2"/>
              </a:rPr>
              <a:t>/</a:t>
            </a:r>
            <a:r>
              <a:rPr lang="en-GB" sz="2699" dirty="0"/>
              <a:t> </a:t>
            </a:r>
            <a:endParaRPr lang="en-GB" dirty="0"/>
          </a:p>
        </p:txBody>
      </p:sp>
    </p:spTree>
    <p:extLst>
      <p:ext uri="{BB962C8B-B14F-4D97-AF65-F5344CB8AC3E}">
        <p14:creationId xmlns:p14="http://schemas.microsoft.com/office/powerpoint/2010/main" val="2931641101"/>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SQL #2 - Application</a:t>
            </a:r>
            <a:endParaRPr lang="en-GB" dirty="0"/>
          </a:p>
        </p:txBody>
      </p:sp>
      <p:sp>
        <p:nvSpPr>
          <p:cNvPr id="5" name="Rectangular Callout 4"/>
          <p:cNvSpPr/>
          <p:nvPr/>
        </p:nvSpPr>
        <p:spPr bwMode="auto">
          <a:xfrm>
            <a:off x="3347864" y="3507854"/>
            <a:ext cx="2140321" cy="461661"/>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2627784" y="2211710"/>
            <a:ext cx="1688531" cy="461661"/>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3" name="Text Placeholder 2"/>
          <p:cNvSpPr>
            <a:spLocks noGrp="1"/>
          </p:cNvSpPr>
          <p:nvPr>
            <p:ph type="body" idx="1"/>
          </p:nvPr>
        </p:nvSpPr>
        <p:spPr/>
        <p:txBody>
          <a:bodyPr/>
          <a:lstStyle/>
          <a:p>
            <a:endParaRPr lang="en-GB"/>
          </a:p>
        </p:txBody>
      </p:sp>
      <p:pic>
        <p:nvPicPr>
          <p:cNvPr id="8" name="Picture 7"/>
          <p:cNvPicPr>
            <a:picLocks noChangeAspect="1"/>
          </p:cNvPicPr>
          <p:nvPr/>
        </p:nvPicPr>
        <p:blipFill>
          <a:blip r:embed="rId2"/>
          <a:stretch>
            <a:fillRect/>
          </a:stretch>
        </p:blipFill>
        <p:spPr>
          <a:xfrm>
            <a:off x="400050" y="960489"/>
            <a:ext cx="8343900" cy="3829050"/>
          </a:xfrm>
          <a:prstGeom prst="rect">
            <a:avLst/>
          </a:prstGeom>
        </p:spPr>
      </p:pic>
    </p:spTree>
    <p:extLst>
      <p:ext uri="{BB962C8B-B14F-4D97-AF65-F5344CB8AC3E}">
        <p14:creationId xmlns:p14="http://schemas.microsoft.com/office/powerpoint/2010/main" val="20834657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a:t>
            </a:r>
            <a:r>
              <a:rPr lang="en-GB" dirty="0" smtClean="0"/>
              <a:t>Topics on F</a:t>
            </a:r>
            <a:r>
              <a:rPr lang="en-GB" dirty="0" smtClean="0"/>
              <a:t># in </a:t>
            </a:r>
            <a:r>
              <a:rPr lang="en-GB" dirty="0" smtClean="0"/>
              <a:t>Practice</a:t>
            </a:r>
            <a:r>
              <a:rPr lang="en-GB" dirty="0"/>
              <a:t/>
            </a:r>
            <a:br>
              <a:rPr lang="en-GB" dirty="0"/>
            </a:br>
            <a:endParaRPr lang="en-GB" dirty="0"/>
          </a:p>
        </p:txBody>
      </p:sp>
      <p:sp>
        <p:nvSpPr>
          <p:cNvPr id="5" name="Text Placeholder 4"/>
          <p:cNvSpPr>
            <a:spLocks noGrp="1"/>
          </p:cNvSpPr>
          <p:nvPr>
            <p:ph type="body" sz="quarter" idx="11"/>
          </p:nvPr>
        </p:nvSpPr>
        <p:spPr/>
        <p:txBody>
          <a:bodyPr>
            <a:noAutofit/>
          </a:bodyPr>
          <a:lstStyle/>
          <a:p>
            <a:r>
              <a:rPr lang="en-GB" sz="3600" dirty="0" smtClean="0"/>
              <a:t>Topic – Managing Complexity in the Large</a:t>
            </a:r>
            <a:endParaRPr lang="en-GB" sz="3600"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1958470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8"/>
            <a:ext cx="8376787" cy="996940"/>
          </a:xfrm>
        </p:spPr>
        <p:txBody>
          <a:bodyPr/>
          <a:lstStyle/>
          <a:p>
            <a:r>
              <a:rPr lang="en-GB" sz="3599" dirty="0" smtClean="0"/>
              <a:t>The dependency structure of some real-world OO and functional-first projects</a:t>
            </a:r>
            <a:endParaRPr lang="en-GB" sz="2699" b="1" dirty="0"/>
          </a:p>
        </p:txBody>
      </p:sp>
      <p:sp>
        <p:nvSpPr>
          <p:cNvPr id="3" name="Title 5"/>
          <p:cNvSpPr txBox="1">
            <a:spLocks/>
          </p:cNvSpPr>
          <p:nvPr/>
        </p:nvSpPr>
        <p:spPr>
          <a:xfrm>
            <a:off x="468313" y="171450"/>
            <a:ext cx="8207375" cy="1135696"/>
          </a:xfrm>
          <a:prstGeom prst="rect">
            <a:avLst/>
          </a:prstGeom>
        </p:spPr>
        <p:txBody>
          <a:bodyPr vert="horz" wrap="square" lIns="0" tIns="0" rIns="0" bIns="0" rtlCol="0" anchor="t">
            <a:spAutoFit/>
          </a:bodyPr>
          <a:lstStyle>
            <a:lvl1pPr algn="ctr" defTabSz="685864" rtl="0" eaLnBrk="1" latinLnBrk="0" hangingPunct="1">
              <a:lnSpc>
                <a:spcPct val="90000"/>
              </a:lnSpc>
              <a:spcBef>
                <a:spcPct val="0"/>
              </a:spcBef>
              <a:buNone/>
              <a:defRPr lang="en-US" sz="4100" b="0" kern="1200" cap="none" spc="-75" baseline="0">
                <a:ln w="3175">
                  <a:noFill/>
                </a:ln>
                <a:solidFill>
                  <a:srgbClr val="555555"/>
                </a:solidFill>
                <a:effectLst/>
                <a:latin typeface="+mj-lt"/>
                <a:ea typeface="+mn-ea"/>
                <a:cs typeface="Arial" charset="0"/>
              </a:defRPr>
            </a:lvl1pPr>
          </a:lstStyle>
          <a:p>
            <a:pPr algn="l"/>
            <a:r>
              <a:rPr lang="en-GB" dirty="0" smtClean="0"/>
              <a:t/>
            </a:r>
            <a:br>
              <a:rPr lang="en-GB" dirty="0" smtClean="0"/>
            </a:br>
            <a:endParaRPr lang="en-GB" b="1" dirty="0">
              <a:solidFill>
                <a:schemeClr val="accent1"/>
              </a:solidFill>
            </a:endParaRPr>
          </a:p>
        </p:txBody>
      </p:sp>
    </p:spTree>
    <p:extLst>
      <p:ext uri="{BB962C8B-B14F-4D97-AF65-F5344CB8AC3E}">
        <p14:creationId xmlns:p14="http://schemas.microsoft.com/office/powerpoint/2010/main" val="294008616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192" y="110142"/>
            <a:ext cx="6099138" cy="5172068"/>
          </a:xfrm>
          <a:prstGeom prst="rect">
            <a:avLst/>
          </a:prstGeom>
        </p:spPr>
      </p:pic>
      <p:sp>
        <p:nvSpPr>
          <p:cNvPr id="6" name="TextBox 5"/>
          <p:cNvSpPr txBox="1"/>
          <p:nvPr/>
        </p:nvSpPr>
        <p:spPr>
          <a:xfrm>
            <a:off x="6961592" y="501439"/>
            <a:ext cx="2914259" cy="507703"/>
          </a:xfrm>
          <a:prstGeom prst="rect">
            <a:avLst/>
          </a:prstGeom>
          <a:noFill/>
        </p:spPr>
        <p:txBody>
          <a:bodyPr wrap="none" lIns="0" tIns="0" rIns="0" bIns="0" rtlCol="0">
            <a:spAutoFit/>
          </a:bodyPr>
          <a:lstStyle/>
          <a:p>
            <a:r>
              <a:rPr lang="en-GB" sz="3299" b="1" dirty="0" err="1">
                <a:gradFill>
                  <a:gsLst>
                    <a:gs pos="0">
                      <a:schemeClr val="tx1"/>
                    </a:gs>
                    <a:gs pos="86000">
                      <a:schemeClr val="tx1"/>
                    </a:gs>
                  </a:gsLst>
                  <a:lin ang="5400000" scaled="0"/>
                </a:gradFill>
                <a:latin typeface="Segoe Light" pitchFamily="34" charset="0"/>
              </a:rPr>
              <a:t>SpecFlow</a:t>
            </a:r>
            <a:r>
              <a:rPr lang="en-GB" sz="3299" b="1" dirty="0">
                <a:gradFill>
                  <a:gsLst>
                    <a:gs pos="0">
                      <a:schemeClr val="tx1"/>
                    </a:gs>
                    <a:gs pos="86000">
                      <a:schemeClr val="tx1"/>
                    </a:gs>
                  </a:gsLst>
                  <a:lin ang="5400000" scaled="0"/>
                </a:gradFill>
                <a:latin typeface="Segoe Light" pitchFamily="34" charset="0"/>
              </a:rPr>
              <a:t> </a:t>
            </a:r>
            <a:r>
              <a:rPr lang="en-GB" sz="3299" b="1" dirty="0" smtClean="0">
                <a:gradFill>
                  <a:gsLst>
                    <a:gs pos="0">
                      <a:schemeClr val="tx1"/>
                    </a:gs>
                    <a:gs pos="86000">
                      <a:schemeClr val="tx1"/>
                    </a:gs>
                  </a:gsLst>
                  <a:lin ang="5400000" scaled="0"/>
                </a:gradFill>
                <a:latin typeface="Segoe Light" pitchFamily="34" charset="0"/>
              </a:rPr>
              <a:t>(C#)</a:t>
            </a:r>
            <a:endParaRPr lang="en-GB" sz="3299"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940454372"/>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177" y="97205"/>
            <a:ext cx="5966219" cy="4963894"/>
          </a:xfrm>
          <a:prstGeom prst="rect">
            <a:avLst/>
          </a:prstGeom>
        </p:spPr>
      </p:pic>
      <p:sp>
        <p:nvSpPr>
          <p:cNvPr id="5" name="TextBox 4"/>
          <p:cNvSpPr txBox="1"/>
          <p:nvPr/>
        </p:nvSpPr>
        <p:spPr>
          <a:xfrm>
            <a:off x="6961591" y="501439"/>
            <a:ext cx="2693430" cy="507703"/>
          </a:xfrm>
          <a:prstGeom prst="rect">
            <a:avLst/>
          </a:prstGeom>
          <a:noFill/>
        </p:spPr>
        <p:txBody>
          <a:bodyPr wrap="none" lIns="0" tIns="0" rIns="0" bIns="0" rtlCol="0">
            <a:spAutoFit/>
          </a:bodyPr>
          <a:lstStyle/>
          <a:p>
            <a:r>
              <a:rPr lang="en-GB" sz="3299" b="1" dirty="0" err="1">
                <a:gradFill>
                  <a:gsLst>
                    <a:gs pos="0">
                      <a:schemeClr val="tx1"/>
                    </a:gs>
                    <a:gs pos="86000">
                      <a:schemeClr val="tx1"/>
                    </a:gs>
                  </a:gsLst>
                  <a:lin ang="5400000" scaled="0"/>
                </a:gradFill>
                <a:latin typeface="Segoe Light" pitchFamily="34" charset="0"/>
              </a:rPr>
              <a:t>TickFlow</a:t>
            </a:r>
            <a:r>
              <a:rPr lang="en-GB" sz="3299" b="1" dirty="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3582388666"/>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TextBox 4"/>
          <p:cNvSpPr txBox="1"/>
          <p:nvPr/>
        </p:nvSpPr>
        <p:spPr>
          <a:xfrm>
            <a:off x="6961591" y="501439"/>
            <a:ext cx="825739" cy="253916"/>
          </a:xfrm>
          <a:prstGeom prst="rect">
            <a:avLst/>
          </a:prstGeom>
          <a:noFill/>
        </p:spPr>
        <p:txBody>
          <a:bodyPr wrap="none" lIns="0" tIns="0" rIns="0" bIns="0" rtlCol="0">
            <a:spAutoFit/>
          </a:bodyPr>
          <a:lstStyle/>
          <a:p>
            <a:r>
              <a:rPr lang="en-GB" sz="1650" dirty="0" err="1">
                <a:gradFill>
                  <a:gsLst>
                    <a:gs pos="0">
                      <a:schemeClr val="tx1"/>
                    </a:gs>
                    <a:gs pos="86000">
                      <a:schemeClr val="tx1"/>
                    </a:gs>
                  </a:gsLst>
                  <a:lin ang="5400000" scaled="0"/>
                </a:gradFill>
                <a:latin typeface="Segoe Light" pitchFamily="34" charset="0"/>
              </a:rPr>
              <a:t>TickFlow</a:t>
            </a:r>
            <a:endParaRPr lang="en-GB" sz="1650" dirty="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09634" y="450548"/>
            <a:ext cx="9563268" cy="4242405"/>
          </a:xfrm>
          <a:prstGeom prst="rect">
            <a:avLst/>
          </a:prstGeom>
        </p:spPr>
      </p:pic>
      <p:sp>
        <p:nvSpPr>
          <p:cNvPr id="6" name="TextBox 5"/>
          <p:cNvSpPr txBox="1"/>
          <p:nvPr/>
        </p:nvSpPr>
        <p:spPr>
          <a:xfrm>
            <a:off x="5415494" y="184254"/>
            <a:ext cx="2321148" cy="253916"/>
          </a:xfrm>
          <a:prstGeom prst="rect">
            <a:avLst/>
          </a:prstGeom>
          <a:noFill/>
        </p:spPr>
        <p:txBody>
          <a:bodyPr wrap="none" lIns="0" tIns="0" rIns="0" bIns="0" rtlCol="0">
            <a:spAutoFit/>
          </a:bodyPr>
          <a:lstStyle/>
          <a:p>
            <a:r>
              <a:rPr lang="en-GB" sz="1650" dirty="0" smtClean="0">
                <a:gradFill>
                  <a:gsLst>
                    <a:gs pos="0">
                      <a:schemeClr val="tx1"/>
                    </a:gs>
                    <a:gs pos="86000">
                      <a:schemeClr val="tx1"/>
                    </a:gs>
                  </a:gsLst>
                  <a:lin ang="5400000" scaled="0"/>
                </a:gradFill>
                <a:latin typeface="Segoe Light" pitchFamily="34" charset="0"/>
              </a:rPr>
              <a:t>“Entity Framework” (OO)</a:t>
            </a:r>
            <a:endParaRPr lang="en-GB" sz="165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270520184"/>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8"/>
            <a:ext cx="8376787" cy="498470"/>
          </a:xfrm>
        </p:spPr>
        <p:txBody>
          <a:bodyPr/>
          <a:lstStyle/>
          <a:p>
            <a:r>
              <a:rPr lang="en-GB" sz="3599" dirty="0"/>
              <a:t>(and that’s just 1/4 of the graph…)</a:t>
            </a:r>
            <a:endParaRPr lang="en-GB" sz="2699" b="1" dirty="0"/>
          </a:p>
        </p:txBody>
      </p:sp>
    </p:spTree>
    <p:extLst>
      <p:ext uri="{BB962C8B-B14F-4D97-AF65-F5344CB8AC3E}">
        <p14:creationId xmlns:p14="http://schemas.microsoft.com/office/powerpoint/2010/main" val="3499364426"/>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a:t>
            </a:r>
            <a:r>
              <a:rPr lang="en-GB" dirty="0" smtClean="0"/>
              <a:t>Topics on F</a:t>
            </a:r>
            <a:r>
              <a:rPr lang="en-GB" dirty="0" smtClean="0"/>
              <a:t># in </a:t>
            </a:r>
            <a:r>
              <a:rPr lang="en-GB" dirty="0" smtClean="0"/>
              <a:t>Practice</a:t>
            </a:r>
            <a:r>
              <a:rPr lang="en-GB" dirty="0"/>
              <a:t/>
            </a:r>
            <a:br>
              <a:rPr lang="en-GB" dirty="0"/>
            </a:br>
            <a:endParaRPr lang="en-GB" dirty="0"/>
          </a:p>
        </p:txBody>
      </p:sp>
      <p:sp>
        <p:nvSpPr>
          <p:cNvPr id="5" name="Text Placeholder 4"/>
          <p:cNvSpPr>
            <a:spLocks noGrp="1"/>
          </p:cNvSpPr>
          <p:nvPr>
            <p:ph type="body" sz="quarter" idx="11"/>
          </p:nvPr>
        </p:nvSpPr>
        <p:spPr/>
        <p:txBody>
          <a:bodyPr>
            <a:noAutofit/>
          </a:bodyPr>
          <a:lstStyle/>
          <a:p>
            <a:r>
              <a:rPr lang="en-GB" sz="3600" dirty="0" smtClean="0"/>
              <a:t>Topic – Integration</a:t>
            </a:r>
            <a:endParaRPr lang="en-GB" sz="3600"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858910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729971120"/>
              </p:ext>
            </p:extLst>
          </p:nvPr>
        </p:nvGraphicFramePr>
        <p:xfrm>
          <a:off x="246809" y="923284"/>
          <a:ext cx="8409741" cy="316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542866" y="4281056"/>
            <a:ext cx="8196790" cy="602672"/>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279" tIns="45640" rIns="91279" bIns="45640" numCol="1" rtlCol="0" anchor="ctr" anchorCtr="0" compatLnSpc="1">
            <a:prstTxWarp prst="textNoShape">
              <a:avLst/>
            </a:prstTxWarp>
          </a:bodyPr>
          <a:lstStyle/>
          <a:p>
            <a:pPr algn="ctr" defTabSz="912556" fontAlgn="base">
              <a:spcBef>
                <a:spcPct val="0"/>
              </a:spcBef>
              <a:spcAft>
                <a:spcPct val="0"/>
              </a:spcAft>
            </a:pPr>
            <a:r>
              <a:rPr lang="en-GB" sz="3224"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14492040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1" y="548143"/>
            <a:ext cx="8376787" cy="2855890"/>
          </a:xfrm>
        </p:spPr>
        <p:txBody>
          <a:bodyPr/>
          <a:lstStyle/>
          <a:p>
            <a:pPr algn="ctr"/>
            <a:r>
              <a:rPr lang="en-GB" dirty="0" smtClean="0"/>
              <a:t>Functional + R + Excel Integration</a:t>
            </a:r>
            <a:br>
              <a:rPr lang="en-GB" dirty="0" smtClean="0"/>
            </a:br>
            <a:r>
              <a:rPr lang="en-GB" dirty="0"/>
              <a:t/>
            </a:r>
            <a:br>
              <a:rPr lang="en-GB" dirty="0"/>
            </a:br>
            <a:r>
              <a:rPr lang="en-GB" dirty="0" smtClean="0"/>
              <a:t>via </a:t>
            </a:r>
            <a:r>
              <a:rPr lang="en-GB" dirty="0" smtClean="0">
                <a:hlinkClick r:id="rId2"/>
              </a:rPr>
              <a:t>fcell.io</a:t>
            </a:r>
            <a:r>
              <a:rPr lang="en-GB" dirty="0" smtClean="0"/>
              <a:t/>
            </a:r>
            <a:br>
              <a:rPr lang="en-GB" dirty="0" smtClean="0"/>
            </a:br>
            <a:r>
              <a:rPr lang="en-GB" dirty="0"/>
              <a:t/>
            </a:r>
            <a:br>
              <a:rPr lang="en-GB" dirty="0"/>
            </a:br>
            <a:r>
              <a:rPr lang="en-GB" dirty="0" smtClean="0"/>
              <a:t> </a:t>
            </a:r>
            <a:endParaRPr lang="en-GB" b="1" dirty="0"/>
          </a:p>
        </p:txBody>
      </p:sp>
      <p:pic>
        <p:nvPicPr>
          <p:cNvPr id="3" name="Picture 2">
            <a:hlinkClick r:id="rId3"/>
          </p:cNvPr>
          <p:cNvPicPr>
            <a:picLocks noChangeAspect="1"/>
          </p:cNvPicPr>
          <p:nvPr/>
        </p:nvPicPr>
        <p:blipFill>
          <a:blip r:embed="rId4"/>
          <a:stretch>
            <a:fillRect/>
          </a:stretch>
        </p:blipFill>
        <p:spPr>
          <a:xfrm>
            <a:off x="2639183" y="2486559"/>
            <a:ext cx="3941406" cy="2386707"/>
          </a:xfrm>
          <a:prstGeom prst="rect">
            <a:avLst/>
          </a:prstGeom>
        </p:spPr>
      </p:pic>
    </p:spTree>
    <p:extLst>
      <p:ext uri="{BB962C8B-B14F-4D97-AF65-F5344CB8AC3E}">
        <p14:creationId xmlns:p14="http://schemas.microsoft.com/office/powerpoint/2010/main" val="38015635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smtClean="0"/>
              <a:t>Part 1</a:t>
            </a:r>
          </a:p>
        </p:txBody>
      </p:sp>
      <p:sp>
        <p:nvSpPr>
          <p:cNvPr id="3" name="Text Placeholder 2"/>
          <p:cNvSpPr>
            <a:spLocks noGrp="1"/>
          </p:cNvSpPr>
          <p:nvPr>
            <p:ph type="body" sz="quarter" idx="11"/>
          </p:nvPr>
        </p:nvSpPr>
        <p:spPr/>
        <p:txBody>
          <a:bodyPr/>
          <a:lstStyle/>
          <a:p>
            <a:r>
              <a:rPr lang="en-GB" dirty="0" smtClean="0"/>
              <a:t>What’s the Situation? What’s the Problem?</a:t>
            </a:r>
            <a:endParaRPr lang="en-GB" dirty="0"/>
          </a:p>
        </p:txBody>
      </p:sp>
    </p:spTree>
    <p:extLst>
      <p:ext uri="{BB962C8B-B14F-4D97-AF65-F5344CB8AC3E}">
        <p14:creationId xmlns:p14="http://schemas.microsoft.com/office/powerpoint/2010/main" val="322822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a:t>
            </a:r>
            <a:r>
              <a:rPr lang="en-GB" dirty="0" smtClean="0"/>
              <a:t>Topics on F</a:t>
            </a:r>
            <a:r>
              <a:rPr lang="en-GB" dirty="0" smtClean="0"/>
              <a:t># in </a:t>
            </a:r>
            <a:r>
              <a:rPr lang="en-GB" dirty="0" smtClean="0"/>
              <a:t>Practice</a:t>
            </a:r>
            <a:r>
              <a:rPr lang="en-GB" dirty="0"/>
              <a:t/>
            </a:r>
            <a:br>
              <a:rPr lang="en-GB" dirty="0"/>
            </a:br>
            <a:endParaRPr lang="en-GB" dirty="0"/>
          </a:p>
        </p:txBody>
      </p:sp>
      <p:sp>
        <p:nvSpPr>
          <p:cNvPr id="5" name="Text Placeholder 4"/>
          <p:cNvSpPr>
            <a:spLocks noGrp="1"/>
          </p:cNvSpPr>
          <p:nvPr>
            <p:ph type="body" sz="quarter" idx="11"/>
          </p:nvPr>
        </p:nvSpPr>
        <p:spPr/>
        <p:txBody>
          <a:bodyPr>
            <a:noAutofit/>
          </a:bodyPr>
          <a:lstStyle/>
          <a:p>
            <a:r>
              <a:rPr lang="en-GB" sz="3600" dirty="0" smtClean="0"/>
              <a:t>Topic – GPU Execution</a:t>
            </a:r>
            <a:endParaRPr lang="en-GB" sz="3600"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2735796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74929248"/>
              </p:ext>
            </p:extLst>
          </p:nvPr>
        </p:nvGraphicFramePr>
        <p:xfrm>
          <a:off x="246809" y="923284"/>
          <a:ext cx="8409741" cy="316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542866" y="4281056"/>
            <a:ext cx="8196790" cy="602672"/>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279" tIns="45640" rIns="91279" bIns="45640" numCol="1" rtlCol="0" anchor="ctr" anchorCtr="0" compatLnSpc="1">
            <a:prstTxWarp prst="textNoShape">
              <a:avLst/>
            </a:prstTxWarp>
          </a:bodyPr>
          <a:lstStyle/>
          <a:p>
            <a:pPr algn="ctr" defTabSz="912556" fontAlgn="base">
              <a:spcBef>
                <a:spcPct val="0"/>
              </a:spcBef>
              <a:spcAft>
                <a:spcPct val="0"/>
              </a:spcAft>
            </a:pPr>
            <a:r>
              <a:rPr lang="en-GB" sz="3224"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14064172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733" y="441916"/>
            <a:ext cx="8376787" cy="1713534"/>
          </a:xfrm>
        </p:spPr>
        <p:txBody>
          <a:bodyPr/>
          <a:lstStyle/>
          <a:p>
            <a:r>
              <a:rPr lang="en-GB" dirty="0" smtClean="0"/>
              <a:t>Functional + GPGPU</a:t>
            </a:r>
            <a:br>
              <a:rPr lang="en-GB" dirty="0" smtClean="0"/>
            </a:br>
            <a:r>
              <a:rPr lang="en-GB" dirty="0" smtClean="0"/>
              <a:t/>
            </a:r>
            <a:br>
              <a:rPr lang="en-GB" dirty="0" smtClean="0"/>
            </a:br>
            <a:endParaRPr lang="en-GB"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104" y="1293771"/>
            <a:ext cx="3431617" cy="634614"/>
          </a:xfrm>
          <a:prstGeom prst="rect">
            <a:avLst/>
          </a:prstGeom>
        </p:spPr>
      </p:pic>
      <p:sp>
        <p:nvSpPr>
          <p:cNvPr id="5" name="TextBox 4"/>
          <p:cNvSpPr txBox="1"/>
          <p:nvPr/>
        </p:nvSpPr>
        <p:spPr>
          <a:xfrm>
            <a:off x="1831112" y="1476041"/>
            <a:ext cx="2396490" cy="553870"/>
          </a:xfrm>
          <a:prstGeom prst="rect">
            <a:avLst/>
          </a:prstGeom>
          <a:noFill/>
        </p:spPr>
        <p:txBody>
          <a:bodyPr wrap="none" lIns="0" tIns="0" rIns="0" bIns="0" rtlCol="0">
            <a:spAutoFit/>
          </a:bodyPr>
          <a:lstStyle/>
          <a:p>
            <a:r>
              <a:rPr lang="en-GB" sz="3599" dirty="0">
                <a:gradFill>
                  <a:gsLst>
                    <a:gs pos="0">
                      <a:schemeClr val="tx1"/>
                    </a:gs>
                    <a:gs pos="86000">
                      <a:schemeClr val="tx1"/>
                    </a:gs>
                  </a:gsLst>
                  <a:lin ang="5400000" scaled="0"/>
                </a:gradFill>
                <a:latin typeface="+mj-lt"/>
              </a:rPr>
              <a:t>F# + </a:t>
            </a:r>
            <a:r>
              <a:rPr lang="en-GB" sz="3599" dirty="0" err="1">
                <a:gradFill>
                  <a:gsLst>
                    <a:gs pos="0">
                      <a:schemeClr val="tx1"/>
                    </a:gs>
                    <a:gs pos="86000">
                      <a:schemeClr val="tx1"/>
                    </a:gs>
                  </a:gsLst>
                  <a:lin ang="5400000" scaled="0"/>
                </a:gradFill>
                <a:latin typeface="+mj-lt"/>
              </a:rPr>
              <a:t>FCell</a:t>
            </a:r>
            <a:r>
              <a:rPr lang="en-GB" sz="3599" dirty="0">
                <a:gradFill>
                  <a:gsLst>
                    <a:gs pos="0">
                      <a:schemeClr val="tx1"/>
                    </a:gs>
                    <a:gs pos="86000">
                      <a:schemeClr val="tx1"/>
                    </a:gs>
                  </a:gsLst>
                  <a:lin ang="5400000" scaled="0"/>
                </a:gradFill>
                <a:latin typeface="+mj-lt"/>
              </a:rPr>
              <a:t> +</a:t>
            </a:r>
          </a:p>
        </p:txBody>
      </p:sp>
      <p:pic>
        <p:nvPicPr>
          <p:cNvPr id="6" name="Picture 5">
            <a:hlinkClick r:id="rId3"/>
          </p:cNvPr>
          <p:cNvPicPr>
            <a:picLocks noChangeAspect="1"/>
          </p:cNvPicPr>
          <p:nvPr/>
        </p:nvPicPr>
        <p:blipFill>
          <a:blip r:embed="rId4"/>
          <a:stretch>
            <a:fillRect/>
          </a:stretch>
        </p:blipFill>
        <p:spPr>
          <a:xfrm>
            <a:off x="2180087" y="2155451"/>
            <a:ext cx="4628079" cy="2821128"/>
          </a:xfrm>
          <a:prstGeom prst="rect">
            <a:avLst/>
          </a:prstGeom>
        </p:spPr>
      </p:pic>
    </p:spTree>
    <p:extLst>
      <p:ext uri="{BB962C8B-B14F-4D97-AF65-F5344CB8AC3E}">
        <p14:creationId xmlns:p14="http://schemas.microsoft.com/office/powerpoint/2010/main" val="1889760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GB" sz="6600" dirty="0" smtClean="0"/>
              <a:t>Summary	</a:t>
            </a:r>
            <a:endParaRPr lang="en-GB" sz="6600" dirty="0"/>
          </a:p>
        </p:txBody>
      </p:sp>
      <p:sp>
        <p:nvSpPr>
          <p:cNvPr id="6" name="Title 5"/>
          <p:cNvSpPr>
            <a:spLocks noGrp="1"/>
          </p:cNvSpPr>
          <p:nvPr>
            <p:ph type="title" idx="4294967295"/>
          </p:nvPr>
        </p:nvSpPr>
        <p:spPr>
          <a:xfrm>
            <a:off x="0" y="1589088"/>
            <a:ext cx="8382000" cy="567848"/>
          </a:xfrm>
        </p:spPr>
        <p:txBody>
          <a:bodyPr/>
          <a:lstStyle/>
          <a:p>
            <a:pPr algn="ctr"/>
            <a:endParaRPr lang="en-GB" dirty="0"/>
          </a:p>
        </p:txBody>
      </p:sp>
    </p:spTree>
    <p:extLst>
      <p:ext uri="{BB962C8B-B14F-4D97-AF65-F5344CB8AC3E}">
        <p14:creationId xmlns:p14="http://schemas.microsoft.com/office/powerpoint/2010/main" val="23701193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8"/>
            <a:ext cx="8376787" cy="1495409"/>
          </a:xfrm>
        </p:spPr>
        <p:txBody>
          <a:bodyPr/>
          <a:lstStyle/>
          <a:p>
            <a:r>
              <a:rPr lang="en-GB" sz="3599" dirty="0" smtClean="0"/>
              <a:t>Functional-first programming is the </a:t>
            </a:r>
            <a:br>
              <a:rPr lang="en-GB" sz="3599" dirty="0" smtClean="0"/>
            </a:br>
            <a:r>
              <a:rPr lang="en-GB" sz="3599" b="1" dirty="0" smtClean="0">
                <a:solidFill>
                  <a:srgbClr val="0070C0"/>
                </a:solidFill>
              </a:rPr>
              <a:t>safe choice</a:t>
            </a:r>
            <a:r>
              <a:rPr lang="en-GB" sz="3599" dirty="0" smtClean="0"/>
              <a:t/>
            </a:r>
            <a:br>
              <a:rPr lang="en-GB" sz="3599" dirty="0" smtClean="0"/>
            </a:br>
            <a:r>
              <a:rPr lang="en-GB" sz="3599" dirty="0" smtClean="0"/>
              <a:t>for many programming tasks in industry</a:t>
            </a:r>
            <a:endParaRPr lang="en-GB" sz="2699" b="1" dirty="0"/>
          </a:p>
        </p:txBody>
      </p:sp>
    </p:spTree>
    <p:extLst>
      <p:ext uri="{BB962C8B-B14F-4D97-AF65-F5344CB8AC3E}">
        <p14:creationId xmlns:p14="http://schemas.microsoft.com/office/powerpoint/2010/main" val="1920095515"/>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8"/>
            <a:ext cx="8376787" cy="872290"/>
          </a:xfrm>
        </p:spPr>
        <p:txBody>
          <a:bodyPr/>
          <a:lstStyle/>
          <a:p>
            <a:r>
              <a:rPr lang="en-GB" sz="3599" dirty="0" smtClean="0"/>
              <a:t>Training, learning and community are key!</a:t>
            </a:r>
            <a:br>
              <a:rPr lang="en-GB" sz="3599" dirty="0" smtClean="0"/>
            </a:br>
            <a:endParaRPr lang="en-GB" sz="2699" b="1" dirty="0"/>
          </a:p>
        </p:txBody>
      </p:sp>
    </p:spTree>
    <p:extLst>
      <p:ext uri="{BB962C8B-B14F-4D97-AF65-F5344CB8AC3E}">
        <p14:creationId xmlns:p14="http://schemas.microsoft.com/office/powerpoint/2010/main" val="2313319176"/>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841609793"/>
              </p:ext>
            </p:extLst>
          </p:nvPr>
        </p:nvGraphicFramePr>
        <p:xfrm>
          <a:off x="415636" y="820342"/>
          <a:ext cx="8382000" cy="378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2543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 find out more…</a:t>
            </a:r>
            <a:endParaRPr lang="en-GB" dirty="0"/>
          </a:p>
        </p:txBody>
      </p:sp>
      <p:sp>
        <p:nvSpPr>
          <p:cNvPr id="3" name="Text Placeholder 2"/>
          <p:cNvSpPr>
            <a:spLocks noGrp="1"/>
          </p:cNvSpPr>
          <p:nvPr>
            <p:ph type="body" idx="1"/>
          </p:nvPr>
        </p:nvSpPr>
        <p:spPr/>
        <p:txBody>
          <a:bodyPr>
            <a:normAutofit fontScale="85000" lnSpcReduction="20000"/>
          </a:bodyPr>
          <a:lstStyle/>
          <a:p>
            <a:r>
              <a:rPr lang="da-DK" sz="3200" dirty="0" smtClean="0">
                <a:latin typeface="+mj-lt"/>
              </a:rPr>
              <a:t>Learn F# </a:t>
            </a:r>
            <a:r>
              <a:rPr lang="da-DK" sz="3200" dirty="0">
                <a:latin typeface="+mj-lt"/>
              </a:rPr>
              <a:t>at </a:t>
            </a:r>
            <a:r>
              <a:rPr lang="da-DK" sz="3200" dirty="0" smtClean="0">
                <a:latin typeface="+mj-lt"/>
                <a:hlinkClick r:id="rId2"/>
              </a:rPr>
              <a:t>tryfsharp.org</a:t>
            </a:r>
            <a:r>
              <a:rPr lang="da-DK" sz="3200" dirty="0" smtClean="0">
                <a:latin typeface="+mj-lt"/>
              </a:rPr>
              <a:t> (including financial)</a:t>
            </a:r>
          </a:p>
          <a:p>
            <a:endParaRPr lang="da-DK" sz="3200" dirty="0">
              <a:latin typeface="+mj-lt"/>
            </a:endParaRPr>
          </a:p>
          <a:p>
            <a:pPr lvl="0"/>
            <a:r>
              <a:rPr lang="da-DK" sz="3200" dirty="0" smtClean="0">
                <a:solidFill>
                  <a:srgbClr val="505050">
                    <a:lumMod val="75000"/>
                  </a:srgbClr>
                </a:solidFill>
                <a:latin typeface="Segoe UI Light"/>
              </a:rPr>
              <a:t>Lots of resources at </a:t>
            </a:r>
            <a:r>
              <a:rPr lang="da-DK" sz="3200" dirty="0" smtClean="0">
                <a:solidFill>
                  <a:srgbClr val="505050">
                    <a:lumMod val="75000"/>
                  </a:srgbClr>
                </a:solidFill>
                <a:latin typeface="Segoe UI Light"/>
                <a:hlinkClick r:id="rId3"/>
              </a:rPr>
              <a:t>fsharp.org</a:t>
            </a:r>
            <a:r>
              <a:rPr lang="da-DK" sz="3200" dirty="0" smtClean="0">
                <a:solidFill>
                  <a:srgbClr val="505050">
                    <a:lumMod val="75000"/>
                  </a:srgbClr>
                </a:solidFill>
                <a:latin typeface="Segoe UI Light"/>
              </a:rPr>
              <a:t> </a:t>
            </a:r>
            <a:endParaRPr lang="da-DK" sz="3200" dirty="0">
              <a:solidFill>
                <a:srgbClr val="505050">
                  <a:lumMod val="75000"/>
                </a:srgbClr>
              </a:solidFill>
              <a:latin typeface="Segoe UI Light"/>
            </a:endParaRPr>
          </a:p>
          <a:p>
            <a:pPr lvl="0"/>
            <a:endParaRPr lang="en-GB" sz="3200" dirty="0" smtClean="0">
              <a:solidFill>
                <a:srgbClr val="505050">
                  <a:lumMod val="75000"/>
                </a:srgbClr>
              </a:solidFill>
              <a:latin typeface="Segoe UI Light"/>
            </a:endParaRPr>
          </a:p>
          <a:p>
            <a:pPr lvl="0"/>
            <a:r>
              <a:rPr lang="en-GB" sz="3200" dirty="0" smtClean="0">
                <a:solidFill>
                  <a:srgbClr val="505050">
                    <a:lumMod val="75000"/>
                  </a:srgbClr>
                </a:solidFill>
                <a:latin typeface="Segoe UI Light"/>
              </a:rPr>
              <a:t>Join the </a:t>
            </a:r>
            <a:r>
              <a:rPr lang="en-GB" sz="3200" dirty="0" smtClean="0">
                <a:solidFill>
                  <a:srgbClr val="505050">
                    <a:lumMod val="75000"/>
                  </a:srgbClr>
                </a:solidFill>
                <a:latin typeface="Segoe UI Light"/>
              </a:rPr>
              <a:t>Copenhagen Functional </a:t>
            </a:r>
            <a:r>
              <a:rPr lang="en-GB" sz="3200" dirty="0" err="1" smtClean="0">
                <a:solidFill>
                  <a:srgbClr val="505050">
                    <a:lumMod val="75000"/>
                  </a:srgbClr>
                </a:solidFill>
                <a:latin typeface="Segoe UI Light"/>
              </a:rPr>
              <a:t>Meetup</a:t>
            </a:r>
            <a:r>
              <a:rPr lang="en-GB" sz="3200" dirty="0" smtClean="0">
                <a:solidFill>
                  <a:srgbClr val="505050">
                    <a:lumMod val="75000"/>
                  </a:srgbClr>
                </a:solidFill>
                <a:latin typeface="Segoe UI Light"/>
              </a:rPr>
              <a:t> </a:t>
            </a:r>
            <a:r>
              <a:rPr lang="en-GB" sz="3200" dirty="0" smtClean="0">
                <a:solidFill>
                  <a:srgbClr val="505050">
                    <a:lumMod val="75000"/>
                  </a:srgbClr>
                </a:solidFill>
                <a:latin typeface="Segoe UI Light"/>
              </a:rPr>
              <a:t>G</a:t>
            </a:r>
            <a:r>
              <a:rPr lang="en-GB" sz="3200" dirty="0" smtClean="0">
                <a:solidFill>
                  <a:srgbClr val="505050">
                    <a:lumMod val="75000"/>
                  </a:srgbClr>
                </a:solidFill>
                <a:latin typeface="Segoe UI Light"/>
              </a:rPr>
              <a:t>roup!</a:t>
            </a:r>
            <a:endParaRPr lang="en-GB" sz="3200" dirty="0" smtClean="0">
              <a:solidFill>
                <a:srgbClr val="505050">
                  <a:lumMod val="75000"/>
                </a:srgbClr>
              </a:solidFill>
              <a:latin typeface="Segoe UI Light"/>
            </a:endParaRPr>
          </a:p>
          <a:p>
            <a:pPr lvl="0"/>
            <a:endParaRPr lang="en-GB" sz="3200" dirty="0">
              <a:solidFill>
                <a:srgbClr val="505050">
                  <a:lumMod val="75000"/>
                </a:srgbClr>
              </a:solidFill>
              <a:latin typeface="Segoe UI Light"/>
            </a:endParaRPr>
          </a:p>
          <a:p>
            <a:r>
              <a:rPr lang="da-DK" sz="3200" dirty="0" smtClean="0">
                <a:latin typeface="+mj-lt"/>
              </a:rPr>
              <a:t>Testimonials at </a:t>
            </a:r>
            <a:r>
              <a:rPr lang="da-DK" sz="3200" dirty="0" smtClean="0">
                <a:latin typeface="+mj-lt"/>
                <a:hlinkClick r:id="rId3"/>
              </a:rPr>
              <a:t>fsharp.org/testimonials</a:t>
            </a:r>
            <a:r>
              <a:rPr lang="da-DK" sz="3200" dirty="0" smtClean="0">
                <a:latin typeface="+mj-lt"/>
              </a:rPr>
              <a:t> </a:t>
            </a:r>
          </a:p>
          <a:p>
            <a:endParaRPr lang="en-GB" sz="3200" dirty="0" smtClean="0">
              <a:latin typeface="+mj-lt"/>
            </a:endParaRPr>
          </a:p>
          <a:p>
            <a:r>
              <a:rPr lang="en-GB" sz="3200" dirty="0" smtClean="0">
                <a:latin typeface="+mj-lt"/>
              </a:rPr>
              <a:t>Over 100 videos at </a:t>
            </a:r>
            <a:r>
              <a:rPr lang="en-GB" sz="3200" dirty="0" smtClean="0">
                <a:latin typeface="+mj-lt"/>
                <a:hlinkClick r:id="rId4"/>
              </a:rPr>
              <a:t>fsharp.org/videos</a:t>
            </a:r>
            <a:r>
              <a:rPr lang="en-GB" sz="3200" dirty="0" smtClean="0">
                <a:latin typeface="+mj-lt"/>
              </a:rPr>
              <a:t> </a:t>
            </a:r>
          </a:p>
        </p:txBody>
      </p:sp>
    </p:spTree>
    <p:extLst>
      <p:ext uri="{BB962C8B-B14F-4D97-AF65-F5344CB8AC3E}">
        <p14:creationId xmlns:p14="http://schemas.microsoft.com/office/powerpoint/2010/main" val="613323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54207" y="483518"/>
            <a:ext cx="7678721" cy="612732"/>
          </a:xfrm>
        </p:spPr>
        <p:txBody>
          <a:bodyPr/>
          <a:lstStyle/>
          <a:p>
            <a:r>
              <a:rPr lang="en-GB" sz="4424" b="1" dirty="0">
                <a:solidFill>
                  <a:schemeClr val="bg1"/>
                </a:solidFill>
              </a:rPr>
              <a:t>Questions?</a:t>
            </a:r>
          </a:p>
        </p:txBody>
      </p:sp>
      <p:pic>
        <p:nvPicPr>
          <p:cNvPr id="2" name="Picture 1"/>
          <p:cNvPicPr>
            <a:picLocks noChangeAspect="1"/>
          </p:cNvPicPr>
          <p:nvPr/>
        </p:nvPicPr>
        <p:blipFill>
          <a:blip r:embed="rId2"/>
          <a:stretch>
            <a:fillRect/>
          </a:stretch>
        </p:blipFill>
        <p:spPr>
          <a:xfrm>
            <a:off x="4093568" y="483518"/>
            <a:ext cx="1810554" cy="2208585"/>
          </a:xfrm>
          <a:prstGeom prst="rect">
            <a:avLst/>
          </a:prstGeom>
        </p:spPr>
      </p:pic>
      <p:pic>
        <p:nvPicPr>
          <p:cNvPr id="3" name="Picture 2"/>
          <p:cNvPicPr>
            <a:picLocks noChangeAspect="1"/>
          </p:cNvPicPr>
          <p:nvPr/>
        </p:nvPicPr>
        <p:blipFill>
          <a:blip r:embed="rId3"/>
          <a:stretch>
            <a:fillRect/>
          </a:stretch>
        </p:blipFill>
        <p:spPr>
          <a:xfrm>
            <a:off x="6301389" y="1458334"/>
            <a:ext cx="1744838" cy="22962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619" y="2617331"/>
            <a:ext cx="1621407" cy="1480885"/>
          </a:xfrm>
          <a:prstGeom prst="rect">
            <a:avLst/>
          </a:prstGeom>
        </p:spPr>
      </p:pic>
      <p:sp>
        <p:nvSpPr>
          <p:cNvPr id="6" name="TextBox 5"/>
          <p:cNvSpPr txBox="1"/>
          <p:nvPr/>
        </p:nvSpPr>
        <p:spPr>
          <a:xfrm>
            <a:off x="2899920" y="4104796"/>
            <a:ext cx="1444113" cy="323037"/>
          </a:xfrm>
          <a:prstGeom prst="rect">
            <a:avLst/>
          </a:prstGeom>
          <a:noFill/>
        </p:spPr>
        <p:txBody>
          <a:bodyPr wrap="none" lIns="0" tIns="0" rIns="0" bIns="0" rtlCol="0">
            <a:spAutoFit/>
          </a:bodyPr>
          <a:lstStyle/>
          <a:p>
            <a:r>
              <a:rPr lang="en-GB" sz="2099" dirty="0">
                <a:solidFill>
                  <a:schemeClr val="bg1"/>
                </a:solidFill>
                <a:latin typeface="Segoe UI Light" pitchFamily="34" charset="0"/>
              </a:rPr>
              <a:t>tryfsharp.org</a:t>
            </a:r>
          </a:p>
        </p:txBody>
      </p:sp>
    </p:spTree>
    <p:extLst>
      <p:ext uri="{BB962C8B-B14F-4D97-AF65-F5344CB8AC3E}">
        <p14:creationId xmlns:p14="http://schemas.microsoft.com/office/powerpoint/2010/main" val="28172241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the Visual F# Tools help Microsoft</a:t>
            </a:r>
            <a:endParaRPr lang="en-GB" dirty="0"/>
          </a:p>
        </p:txBody>
      </p:sp>
      <p:sp>
        <p:nvSpPr>
          <p:cNvPr id="3" name="Text Placeholder 2"/>
          <p:cNvSpPr>
            <a:spLocks noGrp="1"/>
          </p:cNvSpPr>
          <p:nvPr>
            <p:ph sz="quarter" idx="10"/>
          </p:nvPr>
        </p:nvSpPr>
        <p:spPr>
          <a:xfrm>
            <a:off x="468313" y="1131590"/>
            <a:ext cx="8568183" cy="3672310"/>
          </a:xfrm>
        </p:spPr>
        <p:txBody>
          <a:bodyPr>
            <a:normAutofit fontScale="85000" lnSpcReduction="20000"/>
          </a:bodyPr>
          <a:lstStyle/>
          <a:p>
            <a:r>
              <a:rPr lang="da-DK" sz="2800" dirty="0" smtClean="0">
                <a:latin typeface="+mj-lt"/>
              </a:rPr>
              <a:t>Code-oriented tooling for </a:t>
            </a:r>
            <a:r>
              <a:rPr lang="da-DK" sz="2800" dirty="0">
                <a:latin typeface="+mj-lt"/>
              </a:rPr>
              <a:t>a modern, </a:t>
            </a:r>
            <a:r>
              <a:rPr lang="da-DK" sz="2800" dirty="0" smtClean="0">
                <a:latin typeface="+mj-lt"/>
              </a:rPr>
              <a:t>smart, data-rich company </a:t>
            </a:r>
          </a:p>
          <a:p>
            <a:endParaRPr lang="da-DK" sz="2800" dirty="0"/>
          </a:p>
          <a:p>
            <a:r>
              <a:rPr lang="da-DK" sz="2800" dirty="0" smtClean="0"/>
              <a:t>Open yet h</a:t>
            </a:r>
            <a:r>
              <a:rPr lang="da-DK" sz="2800" dirty="0" smtClean="0">
                <a:latin typeface="+mj-lt"/>
              </a:rPr>
              <a:t>ighly </a:t>
            </a:r>
            <a:r>
              <a:rPr lang="da-DK" sz="2800" dirty="0">
                <a:latin typeface="+mj-lt"/>
              </a:rPr>
              <a:t>aligned with our primary profitable platforms</a:t>
            </a:r>
          </a:p>
          <a:p>
            <a:endParaRPr lang="da-DK" sz="2800" dirty="0" smtClean="0">
              <a:latin typeface="+mj-lt"/>
            </a:endParaRPr>
          </a:p>
          <a:p>
            <a:r>
              <a:rPr lang="da-DK" sz="2800" dirty="0" smtClean="0">
                <a:latin typeface="+mj-lt"/>
              </a:rPr>
              <a:t>An </a:t>
            </a:r>
            <a:r>
              <a:rPr lang="da-DK" sz="2800" dirty="0">
                <a:latin typeface="+mj-lt"/>
              </a:rPr>
              <a:t>aligned </a:t>
            </a:r>
            <a:r>
              <a:rPr lang="da-DK" sz="2800" dirty="0" smtClean="0">
                <a:latin typeface="+mj-lt"/>
              </a:rPr>
              <a:t>option for 10,000s adopting </a:t>
            </a:r>
            <a:r>
              <a:rPr lang="da-DK" sz="2800" dirty="0">
                <a:latin typeface="+mj-lt"/>
              </a:rPr>
              <a:t>Scala, Clojure</a:t>
            </a:r>
          </a:p>
          <a:p>
            <a:endParaRPr lang="da-DK" sz="2800" dirty="0" smtClean="0">
              <a:latin typeface="+mj-lt"/>
            </a:endParaRPr>
          </a:p>
          <a:p>
            <a:r>
              <a:rPr lang="da-DK" sz="2800" dirty="0" smtClean="0">
                <a:latin typeface="+mj-lt"/>
              </a:rPr>
              <a:t>A </a:t>
            </a:r>
            <a:r>
              <a:rPr lang="da-DK" sz="2800" dirty="0">
                <a:latin typeface="+mj-lt"/>
              </a:rPr>
              <a:t>vibrant, open, community-based approach</a:t>
            </a:r>
          </a:p>
          <a:p>
            <a:endParaRPr lang="da-DK" sz="2800" dirty="0" smtClean="0">
              <a:latin typeface="+mj-lt"/>
            </a:endParaRPr>
          </a:p>
          <a:p>
            <a:r>
              <a:rPr lang="da-DK" sz="2800" dirty="0" smtClean="0">
                <a:latin typeface="+mj-lt"/>
              </a:rPr>
              <a:t>Direct VS sales and pull-through </a:t>
            </a:r>
            <a:r>
              <a:rPr lang="da-DK" sz="2800" dirty="0">
                <a:latin typeface="+mj-lt"/>
              </a:rPr>
              <a:t>with major financials and </a:t>
            </a:r>
            <a:r>
              <a:rPr lang="da-DK" sz="2800" dirty="0" smtClean="0">
                <a:latin typeface="+mj-lt"/>
              </a:rPr>
              <a:t>others</a:t>
            </a:r>
          </a:p>
          <a:p>
            <a:endParaRPr lang="da-DK" sz="2800" dirty="0"/>
          </a:p>
          <a:p>
            <a:r>
              <a:rPr lang="da-DK" sz="2800" dirty="0" smtClean="0">
                <a:latin typeface="+mj-lt"/>
              </a:rPr>
              <a:t>Significant intangibles as well</a:t>
            </a:r>
            <a:r>
              <a:rPr lang="da-DK" sz="1300" dirty="0"/>
              <a:t> </a:t>
            </a:r>
            <a:r>
              <a:rPr lang="da-DK" sz="1300" dirty="0" smtClean="0"/>
              <a:t>(happy productive customers among them)</a:t>
            </a:r>
            <a:endParaRPr lang="da-DK" sz="2800" dirty="0" smtClean="0">
              <a:latin typeface="+mj-lt"/>
            </a:endParaRPr>
          </a:p>
        </p:txBody>
      </p:sp>
    </p:spTree>
    <p:extLst>
      <p:ext uri="{BB962C8B-B14F-4D97-AF65-F5344CB8AC3E}">
        <p14:creationId xmlns:p14="http://schemas.microsoft.com/office/powerpoint/2010/main" val="319301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384322"/>
            <a:ext cx="8382000" cy="886397"/>
          </a:xfrm>
        </p:spPr>
        <p:txBody>
          <a:bodyPr/>
          <a:lstStyle/>
          <a:p>
            <a:r>
              <a:rPr lang="en-GB" sz="3200" dirty="0" smtClean="0"/>
              <a:t>I will use a standard methodology for communicating “complex” products. </a:t>
            </a:r>
            <a:endParaRPr lang="en-GB" sz="3200" dirty="0"/>
          </a:p>
        </p:txBody>
      </p:sp>
      <p:graphicFrame>
        <p:nvGraphicFramePr>
          <p:cNvPr id="4" name="Diagram 3"/>
          <p:cNvGraphicFramePr/>
          <p:nvPr>
            <p:extLst>
              <p:ext uri="{D42A27DB-BD31-4B8C-83A1-F6EECF244321}">
                <p14:modId xmlns:p14="http://schemas.microsoft.com/office/powerpoint/2010/main" val="1886762357"/>
              </p:ext>
            </p:extLst>
          </p:nvPr>
        </p:nvGraphicFramePr>
        <p:xfrm>
          <a:off x="678874" y="1901537"/>
          <a:ext cx="7994071" cy="2576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3896590"/>
            <a:ext cx="222818" cy="184666"/>
          </a:xfrm>
          <a:prstGeom prst="rect">
            <a:avLst/>
          </a:prstGeom>
          <a:noFill/>
        </p:spPr>
        <p:txBody>
          <a:bodyPr wrap="none" lIns="0" tIns="0" rIns="0" bIns="0" rtlCol="0">
            <a:spAutoFit/>
          </a:bodyPr>
          <a:lstStyle/>
          <a:p>
            <a:r>
              <a:rPr lang="en-GB" sz="1200" dirty="0" smtClean="0">
                <a:solidFill>
                  <a:schemeClr val="accent1"/>
                </a:solidFill>
                <a:latin typeface="Segoe Light" pitchFamily="34" charset="0"/>
              </a:rPr>
              <a:t>TM</a:t>
            </a:r>
            <a:endParaRPr lang="en-GB" sz="1600" dirty="0" smtClean="0">
              <a:solidFill>
                <a:schemeClr val="accent1"/>
              </a:solidFill>
              <a:latin typeface="Segoe Light" pitchFamily="34" charset="0"/>
            </a:endParaRPr>
          </a:p>
        </p:txBody>
      </p:sp>
      <p:sp>
        <p:nvSpPr>
          <p:cNvPr id="5" name="TextBox 4"/>
          <p:cNvSpPr txBox="1"/>
          <p:nvPr/>
        </p:nvSpPr>
        <p:spPr>
          <a:xfrm>
            <a:off x="6345382" y="4717472"/>
            <a:ext cx="1982915" cy="215444"/>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608994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079" y="2036192"/>
            <a:ext cx="8095570" cy="1142620"/>
          </a:xfrm>
        </p:spPr>
        <p:txBody>
          <a:bodyPr/>
          <a:lstStyle/>
          <a:p>
            <a:r>
              <a:rPr lang="en-GB" sz="3000" b="0" dirty="0" smtClean="0">
                <a:solidFill>
                  <a:schemeClr val="accent5"/>
                </a:solidFill>
                <a:latin typeface="Andy" panose="03080602030302030203" pitchFamily="66" charset="0"/>
              </a:rPr>
              <a:t>"Functional-first </a:t>
            </a:r>
            <a:r>
              <a:rPr lang="en-GB" sz="3000" b="0" dirty="0">
                <a:solidFill>
                  <a:schemeClr val="accent5"/>
                </a:solidFill>
                <a:latin typeface="Andy" panose="03080602030302030203" pitchFamily="66" charset="0"/>
              </a:rPr>
              <a:t>programming </a:t>
            </a:r>
            <a:r>
              <a:rPr lang="en-GB" sz="3000" dirty="0">
                <a:latin typeface="Andy" panose="03080602030302030203" pitchFamily="66" charset="0"/>
              </a:rPr>
              <a:t>is a general-purpose programming technique particularly suited to tasks where </a:t>
            </a:r>
            <a:r>
              <a:rPr lang="en-GB" sz="3000" dirty="0">
                <a:solidFill>
                  <a:schemeClr val="accent5"/>
                </a:solidFill>
                <a:latin typeface="Andy" panose="03080602030302030203" pitchFamily="66" charset="0"/>
              </a:rPr>
              <a:t>Time-to-deployment</a:t>
            </a:r>
            <a:r>
              <a:rPr lang="en-GB" sz="3000" dirty="0">
                <a:latin typeface="Andy" panose="03080602030302030203" pitchFamily="66" charset="0"/>
              </a:rPr>
              <a:t>, </a:t>
            </a:r>
            <a:r>
              <a:rPr lang="en-GB" sz="3000" dirty="0">
                <a:solidFill>
                  <a:schemeClr val="accent5"/>
                </a:solidFill>
                <a:latin typeface="Andy" panose="03080602030302030203" pitchFamily="66" charset="0"/>
              </a:rPr>
              <a:t>Efficiency</a:t>
            </a:r>
            <a:r>
              <a:rPr lang="en-GB" sz="3000" dirty="0">
                <a:latin typeface="Andy" panose="03080602030302030203" pitchFamily="66" charset="0"/>
              </a:rPr>
              <a:t>, </a:t>
            </a:r>
            <a:r>
              <a:rPr lang="en-GB" sz="3000" dirty="0">
                <a:solidFill>
                  <a:schemeClr val="accent5"/>
                </a:solidFill>
                <a:latin typeface="Andy" panose="03080602030302030203" pitchFamily="66" charset="0"/>
              </a:rPr>
              <a:t>Correctness</a:t>
            </a:r>
            <a:r>
              <a:rPr lang="en-GB" sz="3000" dirty="0">
                <a:latin typeface="Andy" panose="03080602030302030203" pitchFamily="66" charset="0"/>
              </a:rPr>
              <a:t> and </a:t>
            </a:r>
            <a:r>
              <a:rPr lang="en-GB" sz="3000" dirty="0">
                <a:solidFill>
                  <a:schemeClr val="accent5"/>
                </a:solidFill>
                <a:latin typeface="Andy" panose="03080602030302030203" pitchFamily="66" charset="0"/>
              </a:rPr>
              <a:t>Taming Complexity</a:t>
            </a:r>
            <a:r>
              <a:rPr lang="en-GB" sz="3000" dirty="0">
                <a:latin typeface="Andy" panose="03080602030302030203" pitchFamily="66" charset="0"/>
              </a:rPr>
              <a:t> dominate</a:t>
            </a:r>
            <a:r>
              <a:rPr lang="en-GB" sz="3000" dirty="0" smtClean="0">
                <a:latin typeface="Andy" panose="03080602030302030203" pitchFamily="66" charset="0"/>
              </a:rPr>
              <a:t>." </a:t>
            </a:r>
            <a:endParaRPr lang="en-GB" sz="3000" dirty="0">
              <a:solidFill>
                <a:schemeClr val="tx1"/>
              </a:solidFill>
              <a:latin typeface="Andy" panose="03080602030302030203" pitchFamily="66" charset="0"/>
            </a:endParaRPr>
          </a:p>
        </p:txBody>
      </p:sp>
    </p:spTree>
    <p:extLst>
      <p:ext uri="{BB962C8B-B14F-4D97-AF65-F5344CB8AC3E}">
        <p14:creationId xmlns:p14="http://schemas.microsoft.com/office/powerpoint/2010/main" val="2334776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079" y="2036192"/>
            <a:ext cx="8095570" cy="1142620"/>
          </a:xfrm>
        </p:spPr>
        <p:txBody>
          <a:bodyPr/>
          <a:lstStyle/>
          <a:p>
            <a:r>
              <a:rPr lang="en-GB" sz="3000" dirty="0" smtClean="0">
                <a:solidFill>
                  <a:schemeClr val="accent5"/>
                </a:solidFill>
                <a:latin typeface="Andy" panose="03080602030302030203" pitchFamily="66" charset="0"/>
              </a:rPr>
              <a:t>"Examples </a:t>
            </a:r>
            <a:r>
              <a:rPr lang="en-GB" sz="3000" dirty="0">
                <a:latin typeface="Andy" panose="03080602030302030203" pitchFamily="66" charset="0"/>
              </a:rPr>
              <a:t>include ETL pipelines, general data-manipulation, </a:t>
            </a:r>
            <a:r>
              <a:rPr lang="en-GB" sz="3000" dirty="0" smtClean="0">
                <a:latin typeface="Andy" panose="03080602030302030203" pitchFamily="66" charset="0"/>
              </a:rPr>
              <a:t>service implementation, </a:t>
            </a:r>
            <a:r>
              <a:rPr lang="en-GB" sz="3000" dirty="0">
                <a:latin typeface="Andy" panose="03080602030302030203" pitchFamily="66" charset="0"/>
              </a:rPr>
              <a:t>calculation engines, </a:t>
            </a:r>
            <a:r>
              <a:rPr lang="en-GB" sz="3000" dirty="0" smtClean="0">
                <a:latin typeface="Andy" panose="03080602030302030203" pitchFamily="66" charset="0"/>
              </a:rPr>
              <a:t>programmatic </a:t>
            </a:r>
            <a:r>
              <a:rPr lang="en-GB" sz="3000" dirty="0">
                <a:latin typeface="Andy" panose="03080602030302030203" pitchFamily="66" charset="0"/>
              </a:rPr>
              <a:t>UIs and data science. </a:t>
            </a:r>
            <a:br>
              <a:rPr lang="en-GB" sz="3000" dirty="0">
                <a:latin typeface="Andy" panose="03080602030302030203" pitchFamily="66" charset="0"/>
              </a:rPr>
            </a:br>
            <a:r>
              <a:rPr lang="en-GB" sz="3000" dirty="0">
                <a:latin typeface="Andy" panose="03080602030302030203" pitchFamily="66" charset="0"/>
              </a:rPr>
              <a:t/>
            </a:r>
            <a:br>
              <a:rPr lang="en-GB" sz="3000" dirty="0">
                <a:latin typeface="Andy" panose="03080602030302030203" pitchFamily="66" charset="0"/>
              </a:rPr>
            </a:br>
            <a:r>
              <a:rPr lang="en-GB" sz="3000" dirty="0">
                <a:latin typeface="Andy" panose="03080602030302030203" pitchFamily="66" charset="0"/>
              </a:rPr>
              <a:t>While these problems can be solved using other programming paradigms, </a:t>
            </a:r>
            <a:r>
              <a:rPr lang="en-GB" sz="3000" dirty="0">
                <a:solidFill>
                  <a:schemeClr val="accent5"/>
                </a:solidFill>
                <a:latin typeface="Andy" panose="03080602030302030203" pitchFamily="66" charset="0"/>
              </a:rPr>
              <a:t>they are particularly amenable to functional-first programming</a:t>
            </a:r>
            <a:r>
              <a:rPr lang="en-GB" sz="3000" dirty="0" smtClean="0">
                <a:latin typeface="Andy" panose="03080602030302030203" pitchFamily="66" charset="0"/>
              </a:rPr>
              <a:t>." </a:t>
            </a:r>
            <a:endParaRPr lang="en-GB" sz="3000" dirty="0">
              <a:solidFill>
                <a:schemeClr val="tx1"/>
              </a:solidFill>
              <a:latin typeface="Andy" panose="03080602030302030203" pitchFamily="66" charset="0"/>
            </a:endParaRPr>
          </a:p>
        </p:txBody>
      </p:sp>
    </p:spTree>
    <p:extLst>
      <p:ext uri="{BB962C8B-B14F-4D97-AF65-F5344CB8AC3E}">
        <p14:creationId xmlns:p14="http://schemas.microsoft.com/office/powerpoint/2010/main" val="2633062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079" y="2036192"/>
            <a:ext cx="8095570" cy="1142620"/>
          </a:xfrm>
        </p:spPr>
        <p:txBody>
          <a:bodyPr/>
          <a:lstStyle/>
          <a:p>
            <a:r>
              <a:rPr lang="en-GB" sz="3300" dirty="0" smtClean="0">
                <a:latin typeface="Andy" panose="03080602030302030203" pitchFamily="66" charset="0"/>
              </a:rPr>
              <a:t>"Functional-first </a:t>
            </a:r>
            <a:r>
              <a:rPr lang="en-GB" sz="3300" dirty="0">
                <a:latin typeface="Andy" panose="03080602030302030203" pitchFamily="66" charset="0"/>
              </a:rPr>
              <a:t>programming uses </a:t>
            </a:r>
            <a:r>
              <a:rPr lang="en-GB" sz="3300" dirty="0">
                <a:solidFill>
                  <a:schemeClr val="accent5"/>
                </a:solidFill>
                <a:latin typeface="Andy" panose="03080602030302030203" pitchFamily="66" charset="0"/>
              </a:rPr>
              <a:t>functional programming</a:t>
            </a:r>
            <a:r>
              <a:rPr lang="en-GB" sz="3300" dirty="0">
                <a:latin typeface="Andy" panose="03080602030302030203" pitchFamily="66" charset="0"/>
              </a:rPr>
              <a:t> as the </a:t>
            </a:r>
            <a:r>
              <a:rPr lang="en-GB" sz="3300" dirty="0">
                <a:solidFill>
                  <a:schemeClr val="accent5"/>
                </a:solidFill>
                <a:latin typeface="Andy" panose="03080602030302030203" pitchFamily="66" charset="0"/>
              </a:rPr>
              <a:t>initial</a:t>
            </a:r>
            <a:r>
              <a:rPr lang="en-GB" sz="3300" dirty="0">
                <a:latin typeface="Andy" panose="03080602030302030203" pitchFamily="66" charset="0"/>
              </a:rPr>
              <a:t> </a:t>
            </a:r>
            <a:r>
              <a:rPr lang="en-GB" sz="3300" dirty="0">
                <a:solidFill>
                  <a:schemeClr val="accent5"/>
                </a:solidFill>
                <a:latin typeface="Andy" panose="03080602030302030203" pitchFamily="66" charset="0"/>
              </a:rPr>
              <a:t>paradigm </a:t>
            </a:r>
            <a:r>
              <a:rPr lang="en-GB" sz="3300" dirty="0">
                <a:latin typeface="Andy" panose="03080602030302030203" pitchFamily="66" charset="0"/>
              </a:rPr>
              <a:t>for most purposes, </a:t>
            </a:r>
            <a:r>
              <a:rPr lang="en-GB" sz="3300" dirty="0">
                <a:solidFill>
                  <a:schemeClr val="tx1"/>
                </a:solidFill>
                <a:latin typeface="Andy" panose="03080602030302030203" pitchFamily="66" charset="0"/>
              </a:rPr>
              <a:t>but employs other techniques such as objects and state as necessary</a:t>
            </a:r>
            <a:r>
              <a:rPr lang="en-GB" sz="3300" dirty="0" smtClean="0">
                <a:solidFill>
                  <a:schemeClr val="tx1"/>
                </a:solidFill>
                <a:latin typeface="Andy" panose="03080602030302030203" pitchFamily="66" charset="0"/>
              </a:rPr>
              <a:t>." </a:t>
            </a:r>
            <a:r>
              <a:rPr lang="en-GB" sz="3300" dirty="0">
                <a:solidFill>
                  <a:schemeClr val="tx1"/>
                </a:solidFill>
                <a:latin typeface="Andy" panose="03080602030302030203" pitchFamily="66" charset="0"/>
              </a:rPr>
              <a:t> </a:t>
            </a:r>
          </a:p>
        </p:txBody>
      </p:sp>
    </p:spTree>
    <p:extLst>
      <p:ext uri="{BB962C8B-B14F-4D97-AF65-F5344CB8AC3E}">
        <p14:creationId xmlns:p14="http://schemas.microsoft.com/office/powerpoint/2010/main" val="1013990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2.xml><?xml version="1.0" encoding="utf-8"?>
<a:theme xmlns:a="http://schemas.openxmlformats.org/drawingml/2006/main" name="2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_Template_16x9 - Rev 03 [Read-Only]" id="{3715F126-5FAF-444E-A931-07015B778CCF}" vid="{9C2C21D9-DFED-4637-943F-3FAAACE59A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Presentation - Template</Template>
  <TotalTime>0</TotalTime>
  <Words>2461</Words>
  <Application>Microsoft Office PowerPoint</Application>
  <PresentationFormat>On-screen Show (16:9)</PresentationFormat>
  <Paragraphs>464</Paragraphs>
  <Slides>92</Slides>
  <Notes>25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92</vt:i4>
      </vt:variant>
    </vt:vector>
  </HeadingPairs>
  <TitlesOfParts>
    <vt:vector size="105" baseType="lpstr">
      <vt:lpstr>ＭＳ Ｐゴシック</vt:lpstr>
      <vt:lpstr>Andy</vt:lpstr>
      <vt:lpstr>Arial</vt:lpstr>
      <vt:lpstr>Avenir LT Pro 45 Book</vt:lpstr>
      <vt:lpstr>Consolas</vt:lpstr>
      <vt:lpstr>Helvetica</vt:lpstr>
      <vt:lpstr>Segoe Light</vt:lpstr>
      <vt:lpstr>Segoe UI</vt:lpstr>
      <vt:lpstr>Segoe UI (Body)</vt:lpstr>
      <vt:lpstr>Segoe UI Light</vt:lpstr>
      <vt:lpstr>Wingdings</vt:lpstr>
      <vt:lpstr>New corp-style Presentation</vt:lpstr>
      <vt:lpstr>2_Build_Template_16x9 - Rev 03</vt:lpstr>
      <vt:lpstr>PowerPoint Presentation</vt:lpstr>
      <vt:lpstr>Today: Some Simple Observations About  Data Engineering Data Pipelines Analytical Programming Game Server Engines Calculation Engines Coding …  with   F#  (and associated technologies)</vt:lpstr>
      <vt:lpstr>Let’s focus on the industry perspective and its correspondence to the technical features of F#   Based on informal observations of many successful F# adoptions  fsharp.org/testimonials   also observations from OCaml, Scala, Erlang…</vt:lpstr>
      <vt:lpstr>F# is free, open source, cross platform, independent  fsharp.org</vt:lpstr>
      <vt:lpstr>F# for Android  http://fsharp.org/use/android </vt:lpstr>
      <vt:lpstr>F# for iOS  http://fsharp.org/use/ios  </vt:lpstr>
      <vt:lpstr>F# in Emacs  https://github.com/fsharp/fsharpbinding/ </vt:lpstr>
      <vt:lpstr>PowerPoint Presentation</vt:lpstr>
      <vt:lpstr>I will use a standard methodology for communicating “complex” products. </vt:lpstr>
      <vt:lpstr>The Recurring Business Situation</vt:lpstr>
      <vt:lpstr>The Recurring Business Situation</vt:lpstr>
      <vt:lpstr>Understanding the Situation</vt:lpstr>
      <vt:lpstr>The Recurring Business Problems</vt:lpstr>
      <vt:lpstr>Is Time to Market a Problem?  Late Models  Missed market opportunities  Late Services  Users have gone elsewhere  Late Components  Millions evaporate </vt:lpstr>
      <vt:lpstr>Is Correctness a Problem?    Buggy Models  Major risks to institutions  Buggy Services  Users walk away   Buggy Analytical Components  Millions leak away</vt:lpstr>
      <vt:lpstr>Is Efficiency a Problem?    Slow Models  Can’t assess the institution daily  Slow Services  Massive loss of online business  Slow Analytical Components  Can’t scale to web  </vt:lpstr>
      <vt:lpstr>Is Complexity a Problem?    Intractable Models  Can’t enter markets  Intractable Services  Can’t deliver services  Intractable Analytical Components  Can’t deliver </vt:lpstr>
      <vt:lpstr>The Recurring Business Problems</vt:lpstr>
      <vt:lpstr>What’s the Need?  Analytical programmers delivering correct, efficient components in the enterprise, on-time  This is one set of problems that functional-first programming helps solve </vt:lpstr>
      <vt:lpstr> </vt:lpstr>
      <vt:lpstr>Observation #1  </vt:lpstr>
      <vt:lpstr>Observation #2  </vt:lpstr>
      <vt:lpstr>Observation #2 cont.   </vt:lpstr>
      <vt:lpstr>Observation #3   </vt:lpstr>
      <vt:lpstr>Observation #4   </vt:lpstr>
      <vt:lpstr>Recap – How Functional-first Helps</vt:lpstr>
      <vt:lpstr>Example #1 (power company)</vt:lpstr>
      <vt:lpstr>Example #1 (power company)</vt:lpstr>
      <vt:lpstr>A related analysis (Simon Cousins, Energy Sector)</vt:lpstr>
      <vt:lpstr>PowerPoint Presentation</vt:lpstr>
      <vt:lpstr>A related analysis (Simon Cousins, Energy Sector)</vt:lpstr>
      <vt:lpstr>Example #2: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Example #8: F# at Kaggle</vt:lpstr>
      <vt:lpstr>Example #9: F# for Machine Learning at Microsoft</vt:lpstr>
      <vt:lpstr>Example #10: F# for Consulting</vt:lpstr>
      <vt:lpstr>Example #11: F# for Social Gaming</vt:lpstr>
      <vt:lpstr>Example #12: F# for Insurance</vt:lpstr>
      <vt:lpstr>PowerPoint Presentation</vt:lpstr>
      <vt:lpstr>Summary – The Data Agrees</vt:lpstr>
      <vt:lpstr> </vt:lpstr>
      <vt:lpstr> </vt:lpstr>
      <vt:lpstr>You can easily find out more about…</vt:lpstr>
      <vt:lpstr>Proposition 1 The world is information-rich</vt:lpstr>
      <vt:lpstr>The Information Revolution</vt:lpstr>
      <vt:lpstr>Data is like water…</vt:lpstr>
      <vt:lpstr>Data is like water…</vt:lpstr>
      <vt:lpstr>Actually these days it’s more like a flood…</vt:lpstr>
      <vt:lpstr>The Problem  Our programming tools are data-sparse   getting data into a programming language is tiresome, error prone and boring</vt:lpstr>
      <vt:lpstr>We need to bring data into the language…  At internet scale, strongly tooled, strongly typed</vt:lpstr>
      <vt:lpstr>Problem: Integrate all of freebase.com   “as if it were a library”  &gt;40M entities, &gt;1Billion facts, &gt;24,000 types, &gt;65,000 properties</vt:lpstr>
      <vt:lpstr>PowerPoint Presentation</vt:lpstr>
      <vt:lpstr>All your types are belong to us….</vt:lpstr>
      <vt:lpstr>SQL #1</vt:lpstr>
      <vt:lpstr>SQL #2</vt:lpstr>
      <vt:lpstr>CSV</vt:lpstr>
      <vt:lpstr>JSON</vt:lpstr>
      <vt:lpstr>XML</vt:lpstr>
      <vt:lpstr>Hadoop/Hive</vt:lpstr>
      <vt:lpstr>World Bank</vt:lpstr>
      <vt:lpstr>Freebase</vt:lpstr>
      <vt:lpstr>OData</vt:lpstr>
      <vt:lpstr>WSDL</vt:lpstr>
      <vt:lpstr>R</vt:lpstr>
      <vt:lpstr>SQL #2 - Application</vt:lpstr>
      <vt:lpstr> </vt:lpstr>
      <vt:lpstr>The dependency structure of some real-world OO and functional-first projects</vt:lpstr>
      <vt:lpstr>PowerPoint Presentation</vt:lpstr>
      <vt:lpstr>PowerPoint Presentation</vt:lpstr>
      <vt:lpstr>PowerPoint Presentation</vt:lpstr>
      <vt:lpstr>(and that’s just 1/4 of the graph…)</vt:lpstr>
      <vt:lpstr> </vt:lpstr>
      <vt:lpstr>Typical F# Topics</vt:lpstr>
      <vt:lpstr>Functional + R + Excel Integration  via fcell.io   </vt:lpstr>
      <vt:lpstr> </vt:lpstr>
      <vt:lpstr>Typical F# Topics</vt:lpstr>
      <vt:lpstr>Functional + GPGPU  </vt:lpstr>
      <vt:lpstr>PowerPoint Presentation</vt:lpstr>
      <vt:lpstr>Functional-first programming is the  safe choice for many programming tasks in industry</vt:lpstr>
      <vt:lpstr>Training, learning and community are key! </vt:lpstr>
      <vt:lpstr>Summary – F#</vt:lpstr>
      <vt:lpstr>To find out more…</vt:lpstr>
      <vt:lpstr>Questions?</vt:lpstr>
      <vt:lpstr>How the Visual F# Tools help Microsoft</vt:lpstr>
      <vt:lpstr>"Functional-first programming is a general-purpose programming technique particularly suited to tasks where Time-to-deployment, Efficiency, Correctness and Taming Complexity dominate." </vt:lpstr>
      <vt:lpstr>"Examples include ETL pipelines, general data-manipulation, service implementation, calculation engines, programmatic UIs and data science.   While these problems can be solved using other programming paradigms, they are particularly amenable to functional-first programming." </vt:lpstr>
      <vt:lpstr>"Functional-first programming uses functional programming as the initial paradigm for most purposes, but employs other techniques such as objects and state as necessary."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2013-11-13T22:17:03Z</dcterms:created>
  <dcterms:modified xsi:type="dcterms:W3CDTF">2014-04-29T14:54:36Z</dcterms:modified>
</cp:coreProperties>
</file>